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4" r:id="rId1"/>
  </p:sldMasterIdLst>
  <p:sldIdLst>
    <p:sldId id="257" r:id="rId2"/>
    <p:sldId id="262" r:id="rId3"/>
    <p:sldId id="263" r:id="rId4"/>
    <p:sldId id="264" r:id="rId5"/>
    <p:sldId id="289" r:id="rId6"/>
    <p:sldId id="288" r:id="rId7"/>
    <p:sldId id="258" r:id="rId8"/>
    <p:sldId id="259" r:id="rId9"/>
    <p:sldId id="290" r:id="rId10"/>
    <p:sldId id="291" r:id="rId11"/>
    <p:sldId id="292" r:id="rId12"/>
    <p:sldId id="293" r:id="rId13"/>
    <p:sldId id="294" r:id="rId14"/>
    <p:sldId id="295" r:id="rId15"/>
    <p:sldId id="296" r:id="rId16"/>
    <p:sldId id="297" r:id="rId17"/>
    <p:sldId id="298" r:id="rId18"/>
    <p:sldId id="26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39C24"/>
    <a:srgbClr val="0075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8CEF85-F9AB-43D7-B75C-20E9DE1E8894}" v="21" dt="2022-12-06T17:55:42.4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5196" autoAdjust="0"/>
  </p:normalViewPr>
  <p:slideViewPr>
    <p:cSldViewPr snapToGrid="0">
      <p:cViewPr varScale="1">
        <p:scale>
          <a:sx n="92" d="100"/>
          <a:sy n="92" d="100"/>
        </p:scale>
        <p:origin x="106" y="1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png>
</file>

<file path=ppt/media/image11.png>
</file>

<file path=ppt/media/image12.jp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5F48E17-BDA2-4674-81B6-787343CFA1BF}" type="datetimeFigureOut">
              <a:rPr lang="en-IN" smtClean="0"/>
              <a:t>25-01-2023</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317B3F71-E8A7-4546-BEF7-679C655CE8E5}"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40035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F48E17-BDA2-4674-81B6-787343CFA1BF}" type="datetimeFigureOut">
              <a:rPr lang="en-IN" smtClean="0"/>
              <a:t>25-01-2023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17B3F71-E8A7-4546-BEF7-679C655CE8E5}"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36544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F48E17-BDA2-4674-81B6-787343CFA1BF}" type="datetimeFigureOut">
              <a:rPr lang="en-IN" smtClean="0"/>
              <a:t>25-01-2023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17B3F71-E8A7-4546-BEF7-679C655CE8E5}"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48743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F48E17-BDA2-4674-81B6-787343CFA1BF}" type="datetimeFigureOut">
              <a:rPr lang="en-IN" smtClean="0"/>
              <a:t>25-01-2023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17B3F71-E8A7-4546-BEF7-679C655CE8E5}"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00769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F48E17-BDA2-4674-81B6-787343CFA1BF}" type="datetimeFigureOut">
              <a:rPr lang="en-IN" smtClean="0"/>
              <a:t>25-01-2023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17B3F71-E8A7-4546-BEF7-679C655CE8E5}"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5518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F48E17-BDA2-4674-81B6-787343CFA1BF}" type="datetimeFigureOut">
              <a:rPr lang="en-IN" smtClean="0"/>
              <a:t>25-01-2023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17B3F71-E8A7-4546-BEF7-679C655CE8E5}"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108550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F48E17-BDA2-4674-81B6-787343CFA1BF}" type="datetimeFigureOut">
              <a:rPr lang="en-IN" smtClean="0"/>
              <a:t>25-01-2023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17B3F71-E8A7-4546-BEF7-679C655CE8E5}"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101227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F48E17-BDA2-4674-81B6-787343CFA1BF}" type="datetimeFigureOut">
              <a:rPr lang="en-IN" smtClean="0"/>
              <a:t>25-01-2023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17B3F71-E8A7-4546-BEF7-679C655CE8E5}"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18908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F48E17-BDA2-4674-81B6-787343CFA1BF}" type="datetimeFigureOut">
              <a:rPr lang="en-IN" smtClean="0"/>
              <a:t>25-01-2023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17B3F71-E8A7-4546-BEF7-679C655CE8E5}" type="slidenum">
              <a:rPr lang="en-IN" smtClean="0"/>
              <a:t>‹#›</a:t>
            </a:fld>
            <a:endParaRPr lang="en-IN"/>
          </a:p>
        </p:txBody>
      </p:sp>
    </p:spTree>
    <p:extLst>
      <p:ext uri="{BB962C8B-B14F-4D97-AF65-F5344CB8AC3E}">
        <p14:creationId xmlns:p14="http://schemas.microsoft.com/office/powerpoint/2010/main" val="555815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F48E17-BDA2-4674-81B6-787343CFA1BF}" type="datetimeFigureOut">
              <a:rPr lang="en-IN" smtClean="0"/>
              <a:t>25-01-2023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17B3F71-E8A7-4546-BEF7-679C655CE8E5}"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02903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F5F48E17-BDA2-4674-81B6-787343CFA1BF}" type="datetimeFigureOut">
              <a:rPr lang="en-IN" smtClean="0"/>
              <a:t>25-01-2023</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317B3F71-E8A7-4546-BEF7-679C655CE8E5}"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10008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F5F48E17-BDA2-4674-81B6-787343CFA1BF}" type="datetimeFigureOut">
              <a:rPr lang="en-IN" smtClean="0"/>
              <a:t>25-01-2023</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17B3F71-E8A7-4546-BEF7-679C655CE8E5}"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9722016"/>
      </p:ext>
    </p:extLst>
  </p:cSld>
  <p:clrMap bg1="lt1" tx1="dk1" bg2="lt2" tx2="dk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hyperlink" Target="https://www.postman.com/" TargetMode="External"/><Relationship Id="rId4" Type="http://schemas.openxmlformats.org/officeDocument/2006/relationships/hyperlink" Target="http://www.stackoverflow.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2.jp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DBD25-3BCB-9292-9D12-04B32A532E61}"/>
              </a:ext>
            </a:extLst>
          </p:cNvPr>
          <p:cNvSpPr>
            <a:spLocks noGrp="1"/>
          </p:cNvSpPr>
          <p:nvPr>
            <p:ph type="title"/>
          </p:nvPr>
        </p:nvSpPr>
        <p:spPr>
          <a:xfrm>
            <a:off x="-96301" y="217846"/>
            <a:ext cx="10593972" cy="1171769"/>
          </a:xfrm>
        </p:spPr>
        <p:txBody>
          <a:bodyPr>
            <a:normAutofit fontScale="90000"/>
          </a:bodyPr>
          <a:lstStyle/>
          <a:p>
            <a:r>
              <a:rPr lang="en-IN" dirty="0">
                <a:solidFill>
                  <a:srgbClr val="FF0000"/>
                </a:solidFill>
                <a:effectLst>
                  <a:outerShdw blurRad="38100" dist="38100" dir="2700000" algn="tl">
                    <a:srgbClr val="000000">
                      <a:alpha val="43137"/>
                    </a:srgbClr>
                  </a:outerShdw>
                </a:effectLst>
              </a:rPr>
              <a:t>                  </a:t>
            </a:r>
            <a:r>
              <a:rPr lang="en-IN" sz="4000" b="1" dirty="0">
                <a:solidFill>
                  <a:schemeClr val="accent1">
                    <a:lumMod val="40000"/>
                    <a:lumOff val="60000"/>
                  </a:schemeClr>
                </a:solidFill>
                <a:effectLst>
                  <a:outerShdw blurRad="38100" dist="38100" dir="2700000" algn="tl">
                    <a:srgbClr val="000000">
                      <a:alpha val="43137"/>
                    </a:srgbClr>
                  </a:outerShdw>
                </a:effectLst>
              </a:rPr>
              <a:t>R.N.S INSTITUTE  OF TECHNOLOGY</a:t>
            </a:r>
            <a:br>
              <a:rPr lang="en-IN" sz="4000" dirty="0">
                <a:solidFill>
                  <a:srgbClr val="0070C0"/>
                </a:solidFill>
                <a:effectLst>
                  <a:outerShdw blurRad="38100" dist="38100" dir="2700000" algn="tl">
                    <a:srgbClr val="000000">
                      <a:alpha val="43137"/>
                    </a:srgbClr>
                  </a:outerShdw>
                </a:effectLst>
              </a:rPr>
            </a:br>
            <a:r>
              <a:rPr lang="en-IN" sz="4000" dirty="0">
                <a:solidFill>
                  <a:srgbClr val="0070C0"/>
                </a:solidFill>
                <a:effectLst>
                  <a:outerShdw blurRad="38100" dist="38100" dir="2700000" algn="tl">
                    <a:srgbClr val="000000">
                      <a:alpha val="43137"/>
                    </a:srgbClr>
                  </a:outerShdw>
                </a:effectLst>
              </a:rPr>
              <a:t>                          </a:t>
            </a:r>
            <a:endParaRPr lang="en-IN" sz="4000" dirty="0">
              <a:solidFill>
                <a:srgbClr val="FF0000"/>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731A385C-4247-F5A2-EC63-DE16D2E9E484}"/>
              </a:ext>
            </a:extLst>
          </p:cNvPr>
          <p:cNvSpPr>
            <a:spLocks noGrp="1"/>
          </p:cNvSpPr>
          <p:nvPr>
            <p:ph idx="1"/>
          </p:nvPr>
        </p:nvSpPr>
        <p:spPr>
          <a:xfrm>
            <a:off x="349623" y="1410425"/>
            <a:ext cx="11115545" cy="5343525"/>
          </a:xfrm>
        </p:spPr>
        <p:txBody>
          <a:bodyPr>
            <a:normAutofit fontScale="77500" lnSpcReduction="20000"/>
          </a:bodyPr>
          <a:lstStyle/>
          <a:p>
            <a:pPr marL="0" indent="0">
              <a:buNone/>
            </a:pPr>
            <a:r>
              <a:rPr lang="en-IN" dirty="0">
                <a:solidFill>
                  <a:srgbClr val="92D050"/>
                </a:solidFill>
              </a:rPr>
              <a:t>                                   </a:t>
            </a:r>
            <a:r>
              <a:rPr lang="en-IN" sz="2800" dirty="0">
                <a:solidFill>
                  <a:srgbClr val="92D050"/>
                </a:solidFill>
              </a:rPr>
              <a:t>DEPARTMENT OF INFORMATION SCIENCE &amp; ENGINEERING</a:t>
            </a:r>
          </a:p>
          <a:p>
            <a:pPr marL="0" indent="0">
              <a:buNone/>
            </a:pPr>
            <a:r>
              <a:rPr lang="en-IN" sz="2600" dirty="0">
                <a:solidFill>
                  <a:schemeClr val="accent4">
                    <a:lumMod val="50000"/>
                  </a:schemeClr>
                </a:solidFill>
              </a:rPr>
              <a:t>                                                    DBMS PROJECT PRESENTATION</a:t>
            </a:r>
          </a:p>
          <a:p>
            <a:pPr marL="0" indent="0">
              <a:buNone/>
            </a:pPr>
            <a:r>
              <a:rPr lang="en-IN" sz="2600" dirty="0">
                <a:solidFill>
                  <a:schemeClr val="tx1">
                    <a:lumMod val="95000"/>
                    <a:lumOff val="5000"/>
                  </a:schemeClr>
                </a:solidFill>
              </a:rPr>
              <a:t>                                      </a:t>
            </a:r>
            <a:r>
              <a:rPr lang="en-IN" sz="2800" dirty="0">
                <a:solidFill>
                  <a:schemeClr val="tx1">
                    <a:lumMod val="95000"/>
                    <a:lumOff val="5000"/>
                  </a:schemeClr>
                </a:solidFill>
              </a:rPr>
              <a:t> TOPIC  :   </a:t>
            </a:r>
            <a:r>
              <a:rPr lang="en-IN" sz="2800" dirty="0">
                <a:solidFill>
                  <a:schemeClr val="accent1">
                    <a:lumMod val="75000"/>
                  </a:schemeClr>
                </a:solidFill>
              </a:rPr>
              <a:t>COLLEGE  DATA MANAGEMENT   SYSTEM</a:t>
            </a:r>
            <a:endParaRPr lang="en-IN" sz="2600" dirty="0">
              <a:solidFill>
                <a:schemeClr val="accent1">
                  <a:lumMod val="75000"/>
                </a:schemeClr>
              </a:solidFill>
            </a:endParaRPr>
          </a:p>
          <a:p>
            <a:pPr marL="0" indent="0">
              <a:buNone/>
            </a:pPr>
            <a:r>
              <a:rPr lang="en-IN" dirty="0"/>
              <a:t>                   </a:t>
            </a:r>
          </a:p>
          <a:p>
            <a:pPr marL="0" indent="0">
              <a:buNone/>
            </a:pPr>
            <a:endParaRPr lang="en-IN" dirty="0"/>
          </a:p>
          <a:p>
            <a:pPr marL="0" indent="0">
              <a:buNone/>
            </a:pPr>
            <a:r>
              <a:rPr lang="en-IN" sz="2200" u="sng" dirty="0">
                <a:solidFill>
                  <a:srgbClr val="C00000"/>
                </a:solidFill>
              </a:rPr>
              <a:t>PRESENTED BY :</a:t>
            </a:r>
          </a:p>
          <a:p>
            <a:pPr marL="0" indent="0">
              <a:buNone/>
            </a:pPr>
            <a:r>
              <a:rPr lang="en-IN" sz="2400" dirty="0">
                <a:solidFill>
                  <a:schemeClr val="accent4"/>
                </a:solidFill>
              </a:rPr>
              <a:t> 1RN20IS108 </a:t>
            </a:r>
          </a:p>
          <a:p>
            <a:pPr marL="0" indent="0">
              <a:buNone/>
            </a:pPr>
            <a:r>
              <a:rPr lang="en-IN" sz="2400" dirty="0">
                <a:solidFill>
                  <a:schemeClr val="accent1">
                    <a:lumMod val="75000"/>
                  </a:schemeClr>
                </a:solidFill>
              </a:rPr>
              <a:t> PRAJWAL B P BARLAYA</a:t>
            </a:r>
            <a:endParaRPr lang="en-IN" sz="2400" dirty="0">
              <a:solidFill>
                <a:schemeClr val="accent4"/>
              </a:solidFill>
            </a:endParaRPr>
          </a:p>
          <a:p>
            <a:pPr marL="0" indent="0">
              <a:buNone/>
            </a:pPr>
            <a:r>
              <a:rPr lang="en-IN" sz="2400" dirty="0">
                <a:solidFill>
                  <a:schemeClr val="accent4"/>
                </a:solidFill>
              </a:rPr>
              <a:t> 1RN20IS110</a:t>
            </a:r>
          </a:p>
          <a:p>
            <a:pPr marL="0" indent="0">
              <a:buNone/>
            </a:pPr>
            <a:r>
              <a:rPr lang="en-IN" sz="2400" dirty="0">
                <a:solidFill>
                  <a:schemeClr val="accent1">
                    <a:lumMod val="75000"/>
                  </a:schemeClr>
                </a:solidFill>
              </a:rPr>
              <a:t> PRAJWAL M</a:t>
            </a:r>
          </a:p>
          <a:p>
            <a:pPr marL="0" indent="0">
              <a:buNone/>
            </a:pPr>
            <a:r>
              <a:rPr lang="en-IN" sz="2400" dirty="0">
                <a:solidFill>
                  <a:schemeClr val="accent1">
                    <a:lumMod val="75000"/>
                  </a:schemeClr>
                </a:solidFill>
              </a:rPr>
              <a:t> </a:t>
            </a:r>
          </a:p>
          <a:p>
            <a:pPr marL="0" indent="0">
              <a:buNone/>
            </a:pPr>
            <a:endParaRPr lang="en-IN" sz="2200" dirty="0">
              <a:solidFill>
                <a:schemeClr val="accent4"/>
              </a:solidFill>
            </a:endParaRPr>
          </a:p>
          <a:p>
            <a:pPr marL="0" indent="0">
              <a:buNone/>
            </a:pPr>
            <a:r>
              <a:rPr lang="en-IN" sz="2200" dirty="0">
                <a:solidFill>
                  <a:schemeClr val="accent4"/>
                </a:solidFill>
              </a:rPr>
              <a:t>                                                                                         </a:t>
            </a:r>
            <a:r>
              <a:rPr lang="en-IN" sz="2200" dirty="0">
                <a:solidFill>
                  <a:srgbClr val="0070C0"/>
                </a:solidFill>
              </a:rPr>
              <a:t>     </a:t>
            </a:r>
          </a:p>
        </p:txBody>
      </p:sp>
      <p:pic>
        <p:nvPicPr>
          <p:cNvPr id="4" name="Picture 2" descr="RNSIT | Bangalore | Facebook">
            <a:extLst>
              <a:ext uri="{FF2B5EF4-FFF2-40B4-BE49-F238E27FC236}">
                <a16:creationId xmlns:a16="http://schemas.microsoft.com/office/drawing/2014/main" id="{56892D05-92BF-D228-622D-497AA28BF4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475" y="217846"/>
            <a:ext cx="1129553" cy="82466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0224EE06-44A8-9483-595C-7868C04FF253}"/>
              </a:ext>
            </a:extLst>
          </p:cNvPr>
          <p:cNvSpPr/>
          <p:nvPr/>
        </p:nvSpPr>
        <p:spPr>
          <a:xfrm>
            <a:off x="6713486" y="4770116"/>
            <a:ext cx="5128891" cy="1231106"/>
          </a:xfrm>
          <a:prstGeom prst="rect">
            <a:avLst/>
          </a:prstGeom>
        </p:spPr>
        <p:txBody>
          <a:bodyPr wrap="square">
            <a:spAutoFit/>
          </a:bodyPr>
          <a:lstStyle/>
          <a:p>
            <a:pPr lvl="0" algn="ctr" fontAlgn="base">
              <a:spcBef>
                <a:spcPct val="0"/>
              </a:spcBef>
              <a:spcAft>
                <a:spcPct val="0"/>
              </a:spcAft>
            </a:pPr>
            <a:r>
              <a:rPr lang="en-US" b="1" dirty="0">
                <a:solidFill>
                  <a:schemeClr val="tx1">
                    <a:lumMod val="85000"/>
                    <a:lumOff val="15000"/>
                  </a:schemeClr>
                </a:solidFill>
                <a:latin typeface="Times New Roman" pitchFamily="18" charset="0"/>
                <a:cs typeface="Times New Roman" pitchFamily="18" charset="0"/>
              </a:rPr>
              <a:t>Guide</a:t>
            </a:r>
          </a:p>
          <a:p>
            <a:pPr lvl="0" algn="ctr" fontAlgn="base">
              <a:spcBef>
                <a:spcPct val="0"/>
              </a:spcBef>
              <a:spcAft>
                <a:spcPct val="0"/>
              </a:spcAft>
            </a:pPr>
            <a:r>
              <a:rPr lang="en-US" sz="2000" b="1" dirty="0">
                <a:solidFill>
                  <a:srgbClr val="000066"/>
                </a:solidFill>
                <a:latin typeface="Times New Roman" pitchFamily="18" charset="0"/>
                <a:cs typeface="Times New Roman" pitchFamily="18" charset="0"/>
              </a:rPr>
              <a:t>Ms.Sunitha K &amp; Ms.Aishwarya G</a:t>
            </a:r>
            <a:endParaRPr lang="pt-BR" sz="2000" b="1" dirty="0">
              <a:solidFill>
                <a:srgbClr val="000066"/>
              </a:solidFill>
              <a:latin typeface="Times New Roman" pitchFamily="18" charset="0"/>
              <a:cs typeface="Times New Roman" pitchFamily="18" charset="0"/>
            </a:endParaRPr>
          </a:p>
          <a:p>
            <a:pPr lvl="0" algn="ctr" eaLnBrk="0" fontAlgn="base" hangingPunct="0">
              <a:spcBef>
                <a:spcPct val="0"/>
              </a:spcBef>
              <a:spcAft>
                <a:spcPct val="0"/>
              </a:spcAft>
            </a:pPr>
            <a:r>
              <a:rPr lang="en-US" dirty="0">
                <a:solidFill>
                  <a:schemeClr val="tx1">
                    <a:lumMod val="85000"/>
                    <a:lumOff val="15000"/>
                  </a:schemeClr>
                </a:solidFill>
                <a:latin typeface="Times New Roman" pitchFamily="18" charset="0"/>
                <a:ea typeface="Times New Roman" pitchFamily="18" charset="0"/>
                <a:cs typeface="Times New Roman" pitchFamily="18" charset="0"/>
              </a:rPr>
              <a:t>Prof./Asso. &amp; Prof./Asst. Prof </a:t>
            </a:r>
          </a:p>
          <a:p>
            <a:pPr lvl="0" algn="ctr" eaLnBrk="0" fontAlgn="base" hangingPunct="0">
              <a:spcBef>
                <a:spcPct val="0"/>
              </a:spcBef>
              <a:spcAft>
                <a:spcPct val="0"/>
              </a:spcAft>
            </a:pPr>
            <a:r>
              <a:rPr lang="en-US" dirty="0">
                <a:solidFill>
                  <a:schemeClr val="tx1">
                    <a:lumMod val="85000"/>
                    <a:lumOff val="15000"/>
                  </a:schemeClr>
                </a:solidFill>
                <a:latin typeface="Times New Roman" pitchFamily="18" charset="0"/>
                <a:ea typeface="Times New Roman" pitchFamily="18" charset="0"/>
                <a:cs typeface="Times New Roman" pitchFamily="18" charset="0"/>
              </a:rPr>
              <a:t>Dept of  ISE, RNSIT</a:t>
            </a:r>
            <a:endParaRPr lang="en-US" dirty="0">
              <a:solidFill>
                <a:schemeClr val="tx1">
                  <a:lumMod val="85000"/>
                  <a:lumOff val="15000"/>
                </a:schemeClr>
              </a:solidFill>
              <a:latin typeface="Times New Roman" pitchFamily="18" charset="0"/>
              <a:cs typeface="Times New Roman" pitchFamily="18" charset="0"/>
            </a:endParaRPr>
          </a:p>
        </p:txBody>
      </p:sp>
      <p:sp>
        <p:nvSpPr>
          <p:cNvPr id="6" name="Rectangle 5">
            <a:extLst>
              <a:ext uri="{FF2B5EF4-FFF2-40B4-BE49-F238E27FC236}">
                <a16:creationId xmlns:a16="http://schemas.microsoft.com/office/drawing/2014/main" id="{18BDC85D-1D1C-BA19-0286-F1FDFCAC9C24}"/>
              </a:ext>
            </a:extLst>
          </p:cNvPr>
          <p:cNvSpPr/>
          <p:nvPr/>
        </p:nvSpPr>
        <p:spPr>
          <a:xfrm>
            <a:off x="6713485" y="3444198"/>
            <a:ext cx="5128891" cy="1231106"/>
          </a:xfrm>
          <a:prstGeom prst="rect">
            <a:avLst/>
          </a:prstGeom>
        </p:spPr>
        <p:txBody>
          <a:bodyPr wrap="square">
            <a:spAutoFit/>
          </a:bodyPr>
          <a:lstStyle/>
          <a:p>
            <a:pPr lvl="0" algn="ctr" fontAlgn="base">
              <a:spcBef>
                <a:spcPct val="0"/>
              </a:spcBef>
              <a:spcAft>
                <a:spcPct val="0"/>
              </a:spcAft>
            </a:pPr>
            <a:r>
              <a:rPr lang="en-US" b="1" dirty="0">
                <a:solidFill>
                  <a:schemeClr val="tx1">
                    <a:lumMod val="85000"/>
                    <a:lumOff val="15000"/>
                  </a:schemeClr>
                </a:solidFill>
                <a:latin typeface="Times New Roman" pitchFamily="18" charset="0"/>
                <a:cs typeface="Times New Roman" pitchFamily="18" charset="0"/>
              </a:rPr>
              <a:t>Lab in Charge</a:t>
            </a:r>
          </a:p>
          <a:p>
            <a:pPr lvl="0" algn="ctr" fontAlgn="base">
              <a:spcBef>
                <a:spcPct val="0"/>
              </a:spcBef>
              <a:spcAft>
                <a:spcPct val="0"/>
              </a:spcAft>
            </a:pPr>
            <a:r>
              <a:rPr lang="en-US" sz="2000" b="1" dirty="0">
                <a:solidFill>
                  <a:srgbClr val="000066"/>
                </a:solidFill>
                <a:latin typeface="Times New Roman" pitchFamily="18" charset="0"/>
                <a:cs typeface="Times New Roman" pitchFamily="18" charset="0"/>
              </a:rPr>
              <a:t>Mr. T S Bhagavat Singh</a:t>
            </a:r>
            <a:endParaRPr lang="pt-BR" sz="2000" b="1" dirty="0">
              <a:solidFill>
                <a:srgbClr val="000066"/>
              </a:solidFill>
              <a:latin typeface="Times New Roman" pitchFamily="18" charset="0"/>
              <a:cs typeface="Times New Roman" pitchFamily="18" charset="0"/>
            </a:endParaRPr>
          </a:p>
          <a:p>
            <a:pPr lvl="0" algn="ctr" eaLnBrk="0" fontAlgn="base" hangingPunct="0">
              <a:spcBef>
                <a:spcPct val="0"/>
              </a:spcBef>
              <a:spcAft>
                <a:spcPct val="0"/>
              </a:spcAft>
            </a:pPr>
            <a:r>
              <a:rPr lang="en-US" dirty="0">
                <a:solidFill>
                  <a:schemeClr val="tx1">
                    <a:lumMod val="85000"/>
                    <a:lumOff val="15000"/>
                  </a:schemeClr>
                </a:solidFill>
                <a:latin typeface="Times New Roman" pitchFamily="18" charset="0"/>
                <a:cs typeface="Times New Roman" pitchFamily="18" charset="0"/>
              </a:rPr>
              <a:t>Associate Professor</a:t>
            </a:r>
          </a:p>
          <a:p>
            <a:pPr lvl="0" algn="ctr" eaLnBrk="0" fontAlgn="base" hangingPunct="0">
              <a:spcBef>
                <a:spcPct val="0"/>
              </a:spcBef>
              <a:spcAft>
                <a:spcPct val="0"/>
              </a:spcAft>
            </a:pPr>
            <a:r>
              <a:rPr lang="en-US" dirty="0">
                <a:solidFill>
                  <a:schemeClr val="tx1">
                    <a:lumMod val="85000"/>
                    <a:lumOff val="15000"/>
                  </a:schemeClr>
                </a:solidFill>
                <a:latin typeface="Times New Roman" pitchFamily="18" charset="0"/>
                <a:cs typeface="Times New Roman" pitchFamily="18" charset="0"/>
              </a:rPr>
              <a:t>Dept. of ISE, RNSIT</a:t>
            </a:r>
          </a:p>
        </p:txBody>
      </p:sp>
      <p:pic>
        <p:nvPicPr>
          <p:cNvPr id="7" name="Picture 2" descr="About VTU – Visvesvaraya Technological University">
            <a:extLst>
              <a:ext uri="{FF2B5EF4-FFF2-40B4-BE49-F238E27FC236}">
                <a16:creationId xmlns:a16="http://schemas.microsoft.com/office/drawing/2014/main" id="{99D39AD5-F278-B44E-DC02-35FC763E13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97671" y="123034"/>
            <a:ext cx="1225854" cy="96561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93B15C0-283B-A3AA-1220-972860EA2C8E}"/>
              </a:ext>
            </a:extLst>
          </p:cNvPr>
          <p:cNvSpPr txBox="1"/>
          <p:nvPr/>
        </p:nvSpPr>
        <p:spPr>
          <a:xfrm>
            <a:off x="414167" y="5523529"/>
            <a:ext cx="1891372"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Date </a:t>
            </a:r>
            <a:r>
              <a:rPr lang="en-US" dirty="0">
                <a:latin typeface="Times New Roman" panose="02020603050405020304" pitchFamily="18" charset="0"/>
                <a:cs typeface="Times New Roman" panose="02020603050405020304" pitchFamily="18" charset="0"/>
              </a:rPr>
              <a:t>: 25-01-2023</a:t>
            </a:r>
            <a:endParaRPr lang="en-IN"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4EDBA6E3-1277-78C4-1DE5-EF117F853E11}"/>
              </a:ext>
            </a:extLst>
          </p:cNvPr>
          <p:cNvSpPr txBox="1"/>
          <p:nvPr/>
        </p:nvSpPr>
        <p:spPr>
          <a:xfrm>
            <a:off x="414167" y="5810445"/>
            <a:ext cx="2180541"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Time</a:t>
            </a:r>
            <a:r>
              <a:rPr lang="en-US" dirty="0">
                <a:latin typeface="Times New Roman" panose="02020603050405020304" pitchFamily="18" charset="0"/>
                <a:cs typeface="Times New Roman" panose="02020603050405020304" pitchFamily="18" charset="0"/>
              </a:rPr>
              <a:t>: 2.30-2.45 pm</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446509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FED1F3BB-24CC-7408-9AD6-37E0F3F9C147}"/>
              </a:ext>
            </a:extLst>
          </p:cNvPr>
          <p:cNvCxnSpPr>
            <a:cxnSpLocks/>
          </p:cNvCxnSpPr>
          <p:nvPr/>
        </p:nvCxnSpPr>
        <p:spPr>
          <a:xfrm flipH="1">
            <a:off x="367323" y="681147"/>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4ED9FC3-383E-1510-A83E-4C8D88DAD46D}"/>
              </a:ext>
            </a:extLst>
          </p:cNvPr>
          <p:cNvSpPr txBox="1"/>
          <p:nvPr/>
        </p:nvSpPr>
        <p:spPr>
          <a:xfrm>
            <a:off x="3512086" y="157927"/>
            <a:ext cx="6099906" cy="523220"/>
          </a:xfrm>
          <a:prstGeom prst="rect">
            <a:avLst/>
          </a:prstGeom>
          <a:noFill/>
        </p:spPr>
        <p:txBody>
          <a:bodyPr wrap="square">
            <a:spAutoFit/>
          </a:bodyPr>
          <a:lstStyle/>
          <a:p>
            <a:r>
              <a:rPr lang="en-IN" sz="2800" dirty="0">
                <a:solidFill>
                  <a:schemeClr val="accent1">
                    <a:lumMod val="75000"/>
                  </a:schemeClr>
                </a:solidFill>
                <a:latin typeface="Times New Roman" pitchFamily="18" charset="0"/>
                <a:cs typeface="Times New Roman" pitchFamily="18" charset="0"/>
              </a:rPr>
              <a:t>          SNAP SHOTS</a:t>
            </a:r>
          </a:p>
        </p:txBody>
      </p:sp>
      <p:pic>
        <p:nvPicPr>
          <p:cNvPr id="4" name="Picture 2" descr="RNSIT | Bangalore | Facebook">
            <a:extLst>
              <a:ext uri="{FF2B5EF4-FFF2-40B4-BE49-F238E27FC236}">
                <a16:creationId xmlns:a16="http://schemas.microsoft.com/office/drawing/2014/main" id="{19B51493-29AA-1C48-756F-0EFE152FC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778" y="62373"/>
            <a:ext cx="799573" cy="54843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bout VTU – Visvesvaraya Technological University">
            <a:extLst>
              <a:ext uri="{FF2B5EF4-FFF2-40B4-BE49-F238E27FC236}">
                <a16:creationId xmlns:a16="http://schemas.microsoft.com/office/drawing/2014/main" id="{C8A8F780-DCBA-FB2A-AA68-581E81C8BB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3292" y="34815"/>
            <a:ext cx="1061385" cy="64633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D97AED08-3D4F-8236-0A3E-6472E5F675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821827"/>
            <a:ext cx="12192000" cy="5918200"/>
          </a:xfrm>
          <a:prstGeom prst="rect">
            <a:avLst/>
          </a:prstGeom>
        </p:spPr>
      </p:pic>
    </p:spTree>
    <p:extLst>
      <p:ext uri="{BB962C8B-B14F-4D97-AF65-F5344CB8AC3E}">
        <p14:creationId xmlns:p14="http://schemas.microsoft.com/office/powerpoint/2010/main" val="29470247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FED1F3BB-24CC-7408-9AD6-37E0F3F9C147}"/>
              </a:ext>
            </a:extLst>
          </p:cNvPr>
          <p:cNvCxnSpPr>
            <a:cxnSpLocks/>
          </p:cNvCxnSpPr>
          <p:nvPr/>
        </p:nvCxnSpPr>
        <p:spPr>
          <a:xfrm flipH="1">
            <a:off x="367323" y="681147"/>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4ED9FC3-383E-1510-A83E-4C8D88DAD46D}"/>
              </a:ext>
            </a:extLst>
          </p:cNvPr>
          <p:cNvSpPr txBox="1"/>
          <p:nvPr/>
        </p:nvSpPr>
        <p:spPr>
          <a:xfrm>
            <a:off x="3512086" y="157927"/>
            <a:ext cx="6099906" cy="523220"/>
          </a:xfrm>
          <a:prstGeom prst="rect">
            <a:avLst/>
          </a:prstGeom>
          <a:noFill/>
        </p:spPr>
        <p:txBody>
          <a:bodyPr wrap="square">
            <a:spAutoFit/>
          </a:bodyPr>
          <a:lstStyle/>
          <a:p>
            <a:r>
              <a:rPr lang="en-IN" sz="2800" dirty="0">
                <a:solidFill>
                  <a:schemeClr val="accent1">
                    <a:lumMod val="75000"/>
                  </a:schemeClr>
                </a:solidFill>
                <a:latin typeface="Times New Roman" pitchFamily="18" charset="0"/>
                <a:cs typeface="Times New Roman" pitchFamily="18" charset="0"/>
              </a:rPr>
              <a:t>          SNAP SHOTS</a:t>
            </a:r>
          </a:p>
        </p:txBody>
      </p:sp>
      <p:pic>
        <p:nvPicPr>
          <p:cNvPr id="4" name="Picture 2" descr="RNSIT | Bangalore | Facebook">
            <a:extLst>
              <a:ext uri="{FF2B5EF4-FFF2-40B4-BE49-F238E27FC236}">
                <a16:creationId xmlns:a16="http://schemas.microsoft.com/office/drawing/2014/main" id="{19B51493-29AA-1C48-756F-0EFE152FC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778" y="62373"/>
            <a:ext cx="799573" cy="54843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bout VTU – Visvesvaraya Technological University">
            <a:extLst>
              <a:ext uri="{FF2B5EF4-FFF2-40B4-BE49-F238E27FC236}">
                <a16:creationId xmlns:a16="http://schemas.microsoft.com/office/drawing/2014/main" id="{C8A8F780-DCBA-FB2A-AA68-581E81C8BB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3292" y="34815"/>
            <a:ext cx="1061385" cy="64633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B6A8EFC6-D723-6DC6-59B2-E2D6506F51D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877427"/>
            <a:ext cx="12192000" cy="5664048"/>
          </a:xfrm>
          <a:prstGeom prst="rect">
            <a:avLst/>
          </a:prstGeom>
        </p:spPr>
      </p:pic>
    </p:spTree>
    <p:extLst>
      <p:ext uri="{BB962C8B-B14F-4D97-AF65-F5344CB8AC3E}">
        <p14:creationId xmlns:p14="http://schemas.microsoft.com/office/powerpoint/2010/main" val="9200148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FED1F3BB-24CC-7408-9AD6-37E0F3F9C147}"/>
              </a:ext>
            </a:extLst>
          </p:cNvPr>
          <p:cNvCxnSpPr>
            <a:cxnSpLocks/>
          </p:cNvCxnSpPr>
          <p:nvPr/>
        </p:nvCxnSpPr>
        <p:spPr>
          <a:xfrm flipH="1">
            <a:off x="367323" y="681147"/>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4ED9FC3-383E-1510-A83E-4C8D88DAD46D}"/>
              </a:ext>
            </a:extLst>
          </p:cNvPr>
          <p:cNvSpPr txBox="1"/>
          <p:nvPr/>
        </p:nvSpPr>
        <p:spPr>
          <a:xfrm>
            <a:off x="3512086" y="157927"/>
            <a:ext cx="6099906" cy="523220"/>
          </a:xfrm>
          <a:prstGeom prst="rect">
            <a:avLst/>
          </a:prstGeom>
          <a:noFill/>
        </p:spPr>
        <p:txBody>
          <a:bodyPr wrap="square">
            <a:spAutoFit/>
          </a:bodyPr>
          <a:lstStyle/>
          <a:p>
            <a:r>
              <a:rPr lang="en-IN" sz="2800" dirty="0">
                <a:solidFill>
                  <a:schemeClr val="accent1">
                    <a:lumMod val="75000"/>
                  </a:schemeClr>
                </a:solidFill>
                <a:latin typeface="Times New Roman" pitchFamily="18" charset="0"/>
                <a:cs typeface="Times New Roman" pitchFamily="18" charset="0"/>
              </a:rPr>
              <a:t>          SNAP SHOTS</a:t>
            </a:r>
          </a:p>
        </p:txBody>
      </p:sp>
      <p:pic>
        <p:nvPicPr>
          <p:cNvPr id="4" name="Picture 2" descr="RNSIT | Bangalore | Facebook">
            <a:extLst>
              <a:ext uri="{FF2B5EF4-FFF2-40B4-BE49-F238E27FC236}">
                <a16:creationId xmlns:a16="http://schemas.microsoft.com/office/drawing/2014/main" id="{19B51493-29AA-1C48-756F-0EFE152FC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778" y="62373"/>
            <a:ext cx="799573" cy="54843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bout VTU – Visvesvaraya Technological University">
            <a:extLst>
              <a:ext uri="{FF2B5EF4-FFF2-40B4-BE49-F238E27FC236}">
                <a16:creationId xmlns:a16="http://schemas.microsoft.com/office/drawing/2014/main" id="{C8A8F780-DCBA-FB2A-AA68-581E81C8BB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3292" y="34815"/>
            <a:ext cx="1061385" cy="64633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E2A33D9B-3BFB-A08F-B95A-E472F0110E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807402"/>
            <a:ext cx="12192000" cy="5708650"/>
          </a:xfrm>
          <a:prstGeom prst="rect">
            <a:avLst/>
          </a:prstGeom>
        </p:spPr>
      </p:pic>
    </p:spTree>
    <p:extLst>
      <p:ext uri="{BB962C8B-B14F-4D97-AF65-F5344CB8AC3E}">
        <p14:creationId xmlns:p14="http://schemas.microsoft.com/office/powerpoint/2010/main" val="1693211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FED1F3BB-24CC-7408-9AD6-37E0F3F9C147}"/>
              </a:ext>
            </a:extLst>
          </p:cNvPr>
          <p:cNvCxnSpPr>
            <a:cxnSpLocks/>
          </p:cNvCxnSpPr>
          <p:nvPr/>
        </p:nvCxnSpPr>
        <p:spPr>
          <a:xfrm flipH="1">
            <a:off x="367323" y="681147"/>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4ED9FC3-383E-1510-A83E-4C8D88DAD46D}"/>
              </a:ext>
            </a:extLst>
          </p:cNvPr>
          <p:cNvSpPr txBox="1"/>
          <p:nvPr/>
        </p:nvSpPr>
        <p:spPr>
          <a:xfrm>
            <a:off x="3512086" y="157927"/>
            <a:ext cx="6099906" cy="523220"/>
          </a:xfrm>
          <a:prstGeom prst="rect">
            <a:avLst/>
          </a:prstGeom>
          <a:noFill/>
        </p:spPr>
        <p:txBody>
          <a:bodyPr wrap="square">
            <a:spAutoFit/>
          </a:bodyPr>
          <a:lstStyle/>
          <a:p>
            <a:r>
              <a:rPr lang="en-IN" sz="2800" dirty="0">
                <a:solidFill>
                  <a:schemeClr val="accent1">
                    <a:lumMod val="75000"/>
                  </a:schemeClr>
                </a:solidFill>
                <a:latin typeface="Times New Roman" pitchFamily="18" charset="0"/>
                <a:cs typeface="Times New Roman" pitchFamily="18" charset="0"/>
              </a:rPr>
              <a:t>          SNAP SHOTS</a:t>
            </a:r>
          </a:p>
        </p:txBody>
      </p:sp>
      <p:pic>
        <p:nvPicPr>
          <p:cNvPr id="4" name="Picture 2" descr="RNSIT | Bangalore | Facebook">
            <a:extLst>
              <a:ext uri="{FF2B5EF4-FFF2-40B4-BE49-F238E27FC236}">
                <a16:creationId xmlns:a16="http://schemas.microsoft.com/office/drawing/2014/main" id="{19B51493-29AA-1C48-756F-0EFE152FC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778" y="62373"/>
            <a:ext cx="799573" cy="54843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bout VTU – Visvesvaraya Technological University">
            <a:extLst>
              <a:ext uri="{FF2B5EF4-FFF2-40B4-BE49-F238E27FC236}">
                <a16:creationId xmlns:a16="http://schemas.microsoft.com/office/drawing/2014/main" id="{C8A8F780-DCBA-FB2A-AA68-581E81C8BB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3292" y="34815"/>
            <a:ext cx="1061385" cy="646332"/>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E0FB70A0-FCC0-A8A8-2726-FD8C73059B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873235"/>
            <a:ext cx="12192000" cy="5922392"/>
          </a:xfrm>
          <a:prstGeom prst="rect">
            <a:avLst/>
          </a:prstGeom>
        </p:spPr>
      </p:pic>
    </p:spTree>
    <p:extLst>
      <p:ext uri="{BB962C8B-B14F-4D97-AF65-F5344CB8AC3E}">
        <p14:creationId xmlns:p14="http://schemas.microsoft.com/office/powerpoint/2010/main" val="1723751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FED1F3BB-24CC-7408-9AD6-37E0F3F9C147}"/>
              </a:ext>
            </a:extLst>
          </p:cNvPr>
          <p:cNvCxnSpPr>
            <a:cxnSpLocks/>
          </p:cNvCxnSpPr>
          <p:nvPr/>
        </p:nvCxnSpPr>
        <p:spPr>
          <a:xfrm flipH="1">
            <a:off x="367323" y="681147"/>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4ED9FC3-383E-1510-A83E-4C8D88DAD46D}"/>
              </a:ext>
            </a:extLst>
          </p:cNvPr>
          <p:cNvSpPr txBox="1"/>
          <p:nvPr/>
        </p:nvSpPr>
        <p:spPr>
          <a:xfrm>
            <a:off x="3512086" y="157927"/>
            <a:ext cx="6099906" cy="523220"/>
          </a:xfrm>
          <a:prstGeom prst="rect">
            <a:avLst/>
          </a:prstGeom>
          <a:noFill/>
        </p:spPr>
        <p:txBody>
          <a:bodyPr wrap="square">
            <a:spAutoFit/>
          </a:bodyPr>
          <a:lstStyle/>
          <a:p>
            <a:r>
              <a:rPr lang="en-IN" sz="2800" dirty="0">
                <a:solidFill>
                  <a:schemeClr val="accent1">
                    <a:lumMod val="75000"/>
                  </a:schemeClr>
                </a:solidFill>
                <a:latin typeface="Times New Roman" pitchFamily="18" charset="0"/>
                <a:cs typeface="Times New Roman" pitchFamily="18" charset="0"/>
              </a:rPr>
              <a:t>          SNAP SHOTS</a:t>
            </a:r>
          </a:p>
        </p:txBody>
      </p:sp>
      <p:pic>
        <p:nvPicPr>
          <p:cNvPr id="4" name="Picture 2" descr="RNSIT | Bangalore | Facebook">
            <a:extLst>
              <a:ext uri="{FF2B5EF4-FFF2-40B4-BE49-F238E27FC236}">
                <a16:creationId xmlns:a16="http://schemas.microsoft.com/office/drawing/2014/main" id="{19B51493-29AA-1C48-756F-0EFE152FC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778" y="62373"/>
            <a:ext cx="799573" cy="54843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bout VTU – Visvesvaraya Technological University">
            <a:extLst>
              <a:ext uri="{FF2B5EF4-FFF2-40B4-BE49-F238E27FC236}">
                <a16:creationId xmlns:a16="http://schemas.microsoft.com/office/drawing/2014/main" id="{C8A8F780-DCBA-FB2A-AA68-581E81C8BB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3292" y="34815"/>
            <a:ext cx="1061385" cy="64633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A8A2D872-74FC-1E1E-0AFC-C69F3A216E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92" y="860535"/>
            <a:ext cx="12192000" cy="5962650"/>
          </a:xfrm>
          <a:prstGeom prst="rect">
            <a:avLst/>
          </a:prstGeom>
        </p:spPr>
      </p:pic>
    </p:spTree>
    <p:extLst>
      <p:ext uri="{BB962C8B-B14F-4D97-AF65-F5344CB8AC3E}">
        <p14:creationId xmlns:p14="http://schemas.microsoft.com/office/powerpoint/2010/main" val="34928556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712C1C77-05A3-CB38-E9FD-B52E8D962240}"/>
              </a:ext>
            </a:extLst>
          </p:cNvPr>
          <p:cNvCxnSpPr>
            <a:cxnSpLocks/>
          </p:cNvCxnSpPr>
          <p:nvPr/>
        </p:nvCxnSpPr>
        <p:spPr>
          <a:xfrm flipH="1">
            <a:off x="367323" y="752981"/>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9E5DD52-1438-3175-16B6-6B0AF466DAFE}"/>
              </a:ext>
            </a:extLst>
          </p:cNvPr>
          <p:cNvSpPr txBox="1"/>
          <p:nvPr/>
        </p:nvSpPr>
        <p:spPr>
          <a:xfrm>
            <a:off x="4026876" y="187985"/>
            <a:ext cx="6099906" cy="1200329"/>
          </a:xfrm>
          <a:prstGeom prst="rect">
            <a:avLst/>
          </a:prstGeom>
          <a:noFill/>
        </p:spPr>
        <p:txBody>
          <a:bodyPr wrap="square">
            <a:spAutoFit/>
          </a:bodyPr>
          <a:lstStyle/>
          <a:p>
            <a:r>
              <a:rPr lang="en-IN" sz="3600" b="1" dirty="0">
                <a:solidFill>
                  <a:schemeClr val="accent1">
                    <a:lumMod val="75000"/>
                  </a:schemeClr>
                </a:solidFill>
                <a:latin typeface="Times New Roman" pitchFamily="18" charset="0"/>
                <a:cs typeface="Times New Roman" pitchFamily="18" charset="0"/>
              </a:rPr>
              <a:t>CONCLUSIONS</a:t>
            </a:r>
          </a:p>
          <a:p>
            <a:endParaRPr lang="en-IN" sz="3600" dirty="0"/>
          </a:p>
        </p:txBody>
      </p:sp>
      <p:pic>
        <p:nvPicPr>
          <p:cNvPr id="6" name="Picture 2" descr="RNSIT | Bangalore | Facebook">
            <a:extLst>
              <a:ext uri="{FF2B5EF4-FFF2-40B4-BE49-F238E27FC236}">
                <a16:creationId xmlns:a16="http://schemas.microsoft.com/office/drawing/2014/main" id="{4E724FAE-FD9E-090D-4988-07DABD8D3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778" y="62374"/>
            <a:ext cx="799573" cy="64633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bout VTU – Visvesvaraya Technological University">
            <a:extLst>
              <a:ext uri="{FF2B5EF4-FFF2-40B4-BE49-F238E27FC236}">
                <a16:creationId xmlns:a16="http://schemas.microsoft.com/office/drawing/2014/main" id="{5A30DAF4-B82A-6C24-EFEE-D8C3BF8ECA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1446" y="32465"/>
            <a:ext cx="1061385" cy="646332"/>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D8C5A6A6-1F99-FEB5-E654-78C487E9F634}"/>
              </a:ext>
            </a:extLst>
          </p:cNvPr>
          <p:cNvSpPr txBox="1">
            <a:spLocks/>
          </p:cNvSpPr>
          <p:nvPr/>
        </p:nvSpPr>
        <p:spPr>
          <a:xfrm>
            <a:off x="195748" y="1240424"/>
            <a:ext cx="11628929" cy="4692179"/>
          </a:xfrm>
          <a:prstGeom prst="rect">
            <a:avLst/>
          </a:prstGeom>
        </p:spPr>
        <p:txBody>
          <a:bodyP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488950" indent="-285750" algn="just">
              <a:lnSpc>
                <a:spcPct val="150000"/>
              </a:lnSpc>
            </a:pPr>
            <a:r>
              <a:rPr lang="en-IN" dirty="0">
                <a:effectLst/>
                <a:latin typeface="Times New Roman" panose="02020603050405020304" pitchFamily="18" charset="0"/>
                <a:ea typeface="NimbusRomNo9L-Regu"/>
              </a:rPr>
              <a:t>The College Database Management has been designed to maintain the records of all the aspects of students with respect to branches selected during admission. This project was designed to model the working of a College website. It contains all the details about the various branches for admission provided by the college for their students.</a:t>
            </a:r>
            <a:endParaRPr lang="en-IN" dirty="0">
              <a:latin typeface="Times New Roman" panose="02020603050405020304" pitchFamily="18" charset="0"/>
              <a:ea typeface="NimbusRomNo9L-Regu"/>
            </a:endParaRPr>
          </a:p>
          <a:p>
            <a:pPr marL="488950" indent="-285750" algn="just">
              <a:lnSpc>
                <a:spcPct val="150000"/>
              </a:lnSpc>
            </a:pPr>
            <a:r>
              <a:rPr lang="en-IN" dirty="0">
                <a:effectLst/>
                <a:latin typeface="Times New Roman" panose="02020603050405020304" pitchFamily="18" charset="0"/>
                <a:ea typeface="NimbusRomNo9L-Regu"/>
              </a:rPr>
              <a:t>The database system project includes triggers that allow the admin to get the students details that are newly added by the admin or the student himself. It also includes a stored procedure to select a details of student’s choice. The project provides simple retrieval techniques and easy adding operations thus helping in efficient maintenance of records.</a:t>
            </a:r>
            <a:endParaRPr lang="en-US" b="0" i="0" dirty="0">
              <a:effectLst/>
              <a:latin typeface="arial" panose="020B0604020202020204" pitchFamily="34" charset="0"/>
            </a:endParaRPr>
          </a:p>
          <a:p>
            <a:pPr>
              <a:defRPr/>
            </a:pPr>
            <a:endParaRPr lang="en-IN" dirty="0">
              <a:latin typeface="Times New Roman" pitchFamily="18" charset="0"/>
              <a:cs typeface="Times New Roman" pitchFamily="18" charset="0"/>
            </a:endParaRPr>
          </a:p>
        </p:txBody>
      </p:sp>
    </p:spTree>
    <p:extLst>
      <p:ext uri="{BB962C8B-B14F-4D97-AF65-F5344CB8AC3E}">
        <p14:creationId xmlns:p14="http://schemas.microsoft.com/office/powerpoint/2010/main" val="35323170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712C1C77-05A3-CB38-E9FD-B52E8D962240}"/>
              </a:ext>
            </a:extLst>
          </p:cNvPr>
          <p:cNvCxnSpPr>
            <a:cxnSpLocks/>
          </p:cNvCxnSpPr>
          <p:nvPr/>
        </p:nvCxnSpPr>
        <p:spPr>
          <a:xfrm flipH="1">
            <a:off x="367323" y="752981"/>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9E5DD52-1438-3175-16B6-6B0AF466DAFE}"/>
              </a:ext>
            </a:extLst>
          </p:cNvPr>
          <p:cNvSpPr txBox="1"/>
          <p:nvPr/>
        </p:nvSpPr>
        <p:spPr>
          <a:xfrm>
            <a:off x="3046047" y="223155"/>
            <a:ext cx="6099906" cy="1200329"/>
          </a:xfrm>
          <a:prstGeom prst="rect">
            <a:avLst/>
          </a:prstGeom>
          <a:noFill/>
        </p:spPr>
        <p:txBody>
          <a:bodyPr wrap="square">
            <a:spAutoFit/>
          </a:bodyPr>
          <a:lstStyle/>
          <a:p>
            <a:r>
              <a:rPr lang="en-IN" sz="3600" b="1" dirty="0">
                <a:solidFill>
                  <a:schemeClr val="accent1">
                    <a:lumMod val="75000"/>
                  </a:schemeClr>
                </a:solidFill>
                <a:latin typeface="Times New Roman" pitchFamily="18" charset="0"/>
                <a:cs typeface="Times New Roman" pitchFamily="18" charset="0"/>
              </a:rPr>
              <a:t>FUTURE ENHANCEMENTS</a:t>
            </a:r>
          </a:p>
          <a:p>
            <a:endParaRPr lang="en-IN" sz="3600" dirty="0"/>
          </a:p>
        </p:txBody>
      </p:sp>
      <p:pic>
        <p:nvPicPr>
          <p:cNvPr id="6" name="Picture 2" descr="RNSIT | Bangalore | Facebook">
            <a:extLst>
              <a:ext uri="{FF2B5EF4-FFF2-40B4-BE49-F238E27FC236}">
                <a16:creationId xmlns:a16="http://schemas.microsoft.com/office/drawing/2014/main" id="{4E724FAE-FD9E-090D-4988-07DABD8D3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778" y="62374"/>
            <a:ext cx="799573" cy="64633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bout VTU – Visvesvaraya Technological University">
            <a:extLst>
              <a:ext uri="{FF2B5EF4-FFF2-40B4-BE49-F238E27FC236}">
                <a16:creationId xmlns:a16="http://schemas.microsoft.com/office/drawing/2014/main" id="{5A30DAF4-B82A-6C24-EFEE-D8C3BF8ECA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1446" y="32465"/>
            <a:ext cx="1061385" cy="646332"/>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D8C5A6A6-1F99-FEB5-E654-78C487E9F634}"/>
              </a:ext>
            </a:extLst>
          </p:cNvPr>
          <p:cNvSpPr txBox="1">
            <a:spLocks/>
          </p:cNvSpPr>
          <p:nvPr/>
        </p:nvSpPr>
        <p:spPr>
          <a:xfrm>
            <a:off x="195748" y="1240424"/>
            <a:ext cx="11628929" cy="4692179"/>
          </a:xfrm>
          <a:prstGeom prst="rect">
            <a:avLst/>
          </a:prstGeom>
        </p:spPr>
        <p:txBody>
          <a:bodyP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431800" algn="just">
              <a:lnSpc>
                <a:spcPct val="150000"/>
              </a:lnSpc>
              <a:spcAft>
                <a:spcPts val="0"/>
              </a:spcAft>
            </a:pPr>
            <a:r>
              <a:rPr lang="en-IN" sz="1800" dirty="0">
                <a:effectLst/>
                <a:latin typeface="Times New Roman" panose="02020603050405020304" pitchFamily="18" charset="0"/>
                <a:ea typeface="NimbusRomNo9L-Regu"/>
              </a:rPr>
              <a:t>Just like any other developer this project is the most basic website built using simple tools. We seek to increase the dynamic of the project by adding various other innovations to it. Such innovations would seem possible only with time, which we lack but regardless we strive to complete what we started.</a:t>
            </a:r>
            <a:endParaRPr lang="en-IN" sz="1800" dirty="0">
              <a:effectLst/>
              <a:latin typeface="Times New Roman" panose="02020603050405020304" pitchFamily="18" charset="0"/>
              <a:ea typeface="Times New Roman" panose="02020603050405020304" pitchFamily="18" charset="0"/>
            </a:endParaRPr>
          </a:p>
          <a:p>
            <a:pPr marL="431800" algn="just">
              <a:lnSpc>
                <a:spcPct val="150000"/>
              </a:lnSpc>
              <a:spcAft>
                <a:spcPts val="0"/>
              </a:spcAft>
            </a:pPr>
            <a:r>
              <a:rPr lang="en-IN" sz="1800" dirty="0">
                <a:effectLst/>
                <a:latin typeface="Times New Roman" panose="02020603050405020304" pitchFamily="18" charset="0"/>
                <a:ea typeface="NimbusRomNo9L-Regu"/>
              </a:rPr>
              <a:t>We believe that apart from the present functionalities we can add:</a:t>
            </a:r>
            <a:endParaRPr lang="en-IN" sz="1800" dirty="0">
              <a:effectLst/>
              <a:latin typeface="Times New Roman" panose="02020603050405020304" pitchFamily="18" charset="0"/>
              <a:ea typeface="Times New Roman" panose="02020603050405020304" pitchFamily="18" charset="0"/>
            </a:endParaRPr>
          </a:p>
          <a:p>
            <a:pPr marL="431800" algn="just">
              <a:lnSpc>
                <a:spcPct val="150000"/>
              </a:lnSpc>
              <a:spcAft>
                <a:spcPts val="0"/>
              </a:spcAft>
            </a:pPr>
            <a:r>
              <a:rPr lang="en-IN" sz="1800" dirty="0">
                <a:effectLst/>
                <a:latin typeface="Times New Roman" panose="02020603050405020304" pitchFamily="18" charset="0"/>
                <a:ea typeface="NimbusRomNo9L-Regu"/>
              </a:rPr>
              <a:t>“ONLINE PAYMENT GENERATING PDF” which will recommend </a:t>
            </a:r>
            <a:r>
              <a:rPr lang="en-IN" sz="1800" dirty="0">
                <a:latin typeface="Times New Roman" panose="02020603050405020304" pitchFamily="18" charset="0"/>
                <a:ea typeface="NimbusRomNo9L-Regu"/>
              </a:rPr>
              <a:t>various options for payment </a:t>
            </a:r>
            <a:r>
              <a:rPr lang="en-IN" sz="1800" dirty="0">
                <a:effectLst/>
                <a:latin typeface="Times New Roman" panose="02020603050405020304" pitchFamily="18" charset="0"/>
                <a:ea typeface="NimbusRomNo9L-Regu"/>
              </a:rPr>
              <a:t>for student based on his convenience. </a:t>
            </a:r>
            <a:endParaRPr lang="en-IN" sz="1800" dirty="0">
              <a:effectLst/>
              <a:latin typeface="Times New Roman" panose="02020603050405020304" pitchFamily="18" charset="0"/>
              <a:ea typeface="Times New Roman" panose="02020603050405020304" pitchFamily="18" charset="0"/>
            </a:endParaRPr>
          </a:p>
          <a:p>
            <a:pPr marL="431800" algn="just">
              <a:lnSpc>
                <a:spcPct val="150000"/>
              </a:lnSpc>
              <a:spcAft>
                <a:spcPts val="0"/>
              </a:spcAft>
            </a:pPr>
            <a:r>
              <a:rPr lang="en-IN" sz="1800" dirty="0">
                <a:latin typeface="Times New Roman" panose="02020603050405020304" pitchFamily="18" charset="0"/>
                <a:ea typeface="NimbusRomNo9L-Regu"/>
              </a:rPr>
              <a:t>“FACILITY TO DOCUMENT UPLOAD DOCUMENTS</a:t>
            </a:r>
            <a:r>
              <a:rPr lang="en-IN" sz="1800" dirty="0">
                <a:effectLst/>
                <a:latin typeface="Times New Roman" panose="02020603050405020304" pitchFamily="18" charset="0"/>
                <a:ea typeface="NimbusRomNo9L-Regu"/>
              </a:rPr>
              <a:t>” so that we can easily access to registered students.</a:t>
            </a:r>
            <a:endParaRPr lang="en-IN" sz="1800" dirty="0">
              <a:effectLst/>
              <a:latin typeface="Times New Roman" panose="02020603050405020304" pitchFamily="18" charset="0"/>
              <a:ea typeface="Times New Roman" panose="02020603050405020304" pitchFamily="18" charset="0"/>
            </a:endParaRPr>
          </a:p>
          <a:p>
            <a:r>
              <a:rPr lang="en-IN" sz="1800" dirty="0">
                <a:effectLst/>
                <a:latin typeface="Times New Roman" panose="02020603050405020304" pitchFamily="18" charset="0"/>
                <a:ea typeface="NimbusRomNo9L-Regu"/>
              </a:rPr>
              <a:t>Apart from these changes we are open to various suggestions and hope to implement them soon so that this website can be used by the students and faculties for their needs</a:t>
            </a:r>
            <a:endParaRPr lang="en-IN" dirty="0">
              <a:latin typeface="Times New Roman" pitchFamily="18" charset="0"/>
              <a:cs typeface="Times New Roman" pitchFamily="18" charset="0"/>
            </a:endParaRPr>
          </a:p>
        </p:txBody>
      </p:sp>
    </p:spTree>
    <p:extLst>
      <p:ext uri="{BB962C8B-B14F-4D97-AF65-F5344CB8AC3E}">
        <p14:creationId xmlns:p14="http://schemas.microsoft.com/office/powerpoint/2010/main" val="9166527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712C1C77-05A3-CB38-E9FD-B52E8D962240}"/>
              </a:ext>
            </a:extLst>
          </p:cNvPr>
          <p:cNvCxnSpPr>
            <a:cxnSpLocks/>
          </p:cNvCxnSpPr>
          <p:nvPr/>
        </p:nvCxnSpPr>
        <p:spPr>
          <a:xfrm flipH="1">
            <a:off x="367323" y="752981"/>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9E5DD52-1438-3175-16B6-6B0AF466DAFE}"/>
              </a:ext>
            </a:extLst>
          </p:cNvPr>
          <p:cNvSpPr txBox="1"/>
          <p:nvPr/>
        </p:nvSpPr>
        <p:spPr>
          <a:xfrm>
            <a:off x="4296508" y="223155"/>
            <a:ext cx="6099906" cy="1200329"/>
          </a:xfrm>
          <a:prstGeom prst="rect">
            <a:avLst/>
          </a:prstGeom>
          <a:noFill/>
        </p:spPr>
        <p:txBody>
          <a:bodyPr wrap="square">
            <a:spAutoFit/>
          </a:bodyPr>
          <a:lstStyle/>
          <a:p>
            <a:r>
              <a:rPr lang="en-IN" sz="3600" b="1" dirty="0">
                <a:solidFill>
                  <a:schemeClr val="accent1">
                    <a:lumMod val="75000"/>
                  </a:schemeClr>
                </a:solidFill>
                <a:latin typeface="Times New Roman" pitchFamily="18" charset="0"/>
                <a:cs typeface="Times New Roman" pitchFamily="18" charset="0"/>
              </a:rPr>
              <a:t>REFERENCES</a:t>
            </a:r>
          </a:p>
          <a:p>
            <a:endParaRPr lang="en-IN" sz="3600" dirty="0"/>
          </a:p>
        </p:txBody>
      </p:sp>
      <p:pic>
        <p:nvPicPr>
          <p:cNvPr id="6" name="Picture 2" descr="RNSIT | Bangalore | Facebook">
            <a:extLst>
              <a:ext uri="{FF2B5EF4-FFF2-40B4-BE49-F238E27FC236}">
                <a16:creationId xmlns:a16="http://schemas.microsoft.com/office/drawing/2014/main" id="{4E724FAE-FD9E-090D-4988-07DABD8D3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778" y="62374"/>
            <a:ext cx="799573" cy="64633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bout VTU – Visvesvaraya Technological University">
            <a:extLst>
              <a:ext uri="{FF2B5EF4-FFF2-40B4-BE49-F238E27FC236}">
                <a16:creationId xmlns:a16="http://schemas.microsoft.com/office/drawing/2014/main" id="{5A30DAF4-B82A-6C24-EFEE-D8C3BF8ECA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1446" y="32465"/>
            <a:ext cx="1061385" cy="646332"/>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D8C5A6A6-1F99-FEB5-E654-78C487E9F634}"/>
              </a:ext>
            </a:extLst>
          </p:cNvPr>
          <p:cNvSpPr txBox="1">
            <a:spLocks/>
          </p:cNvSpPr>
          <p:nvPr/>
        </p:nvSpPr>
        <p:spPr>
          <a:xfrm>
            <a:off x="195748" y="1240424"/>
            <a:ext cx="11628929" cy="4692179"/>
          </a:xfrm>
          <a:prstGeom prst="rect">
            <a:avLst/>
          </a:prstGeom>
        </p:spPr>
        <p:txBody>
          <a:bodyP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342900" lvl="0" indent="-342900" algn="just">
              <a:lnSpc>
                <a:spcPct val="150000"/>
              </a:lnSpc>
              <a:spcBef>
                <a:spcPts val="795"/>
              </a:spcBef>
              <a:spcAft>
                <a:spcPts val="0"/>
              </a:spcAft>
              <a:buFont typeface="Symbol" panose="05050102010706020507" pitchFamily="18" charset="2"/>
              <a:buChar char=""/>
            </a:pPr>
            <a:r>
              <a:rPr lang="en-US" sz="1800" dirty="0" err="1">
                <a:effectLst/>
                <a:latin typeface="Times New Roman" panose="02020603050405020304" pitchFamily="18" charset="0"/>
                <a:ea typeface="Times New Roman" panose="02020603050405020304" pitchFamily="18" charset="0"/>
              </a:rPr>
              <a:t>Ramez</a:t>
            </a:r>
            <a:r>
              <a:rPr lang="en-US" sz="1800" dirty="0">
                <a:effectLst/>
                <a:latin typeface="Times New Roman" panose="02020603050405020304" pitchFamily="18" charset="0"/>
                <a:ea typeface="Times New Roman" panose="02020603050405020304" pitchFamily="18" charset="0"/>
              </a:rPr>
              <a:t> Elmasri and </a:t>
            </a:r>
            <a:r>
              <a:rPr lang="en-US" sz="1800" dirty="0" err="1">
                <a:effectLst/>
                <a:latin typeface="Times New Roman" panose="02020603050405020304" pitchFamily="18" charset="0"/>
                <a:ea typeface="Times New Roman" panose="02020603050405020304" pitchFamily="18" charset="0"/>
              </a:rPr>
              <a:t>Shamkant</a:t>
            </a:r>
            <a:r>
              <a:rPr lang="en-US" sz="1800" dirty="0">
                <a:effectLst/>
                <a:latin typeface="Times New Roman" panose="02020603050405020304" pitchFamily="18" charset="0"/>
                <a:ea typeface="Times New Roman" panose="02020603050405020304" pitchFamily="18" charset="0"/>
              </a:rPr>
              <a:t> B. </a:t>
            </a:r>
            <a:r>
              <a:rPr lang="en-US" sz="1800" dirty="0" err="1">
                <a:effectLst/>
                <a:latin typeface="Times New Roman" panose="02020603050405020304" pitchFamily="18" charset="0"/>
                <a:ea typeface="Times New Roman" panose="02020603050405020304" pitchFamily="18" charset="0"/>
              </a:rPr>
              <a:t>Navathe</a:t>
            </a:r>
            <a:r>
              <a:rPr lang="en-US" sz="1800" dirty="0">
                <a:effectLst/>
                <a:latin typeface="Times New Roman" panose="02020603050405020304" pitchFamily="18" charset="0"/>
                <a:ea typeface="Times New Roman" panose="02020603050405020304" pitchFamily="18" charset="0"/>
              </a:rPr>
              <a:t>, Fundamentals of Database Systems, PEARSON, Fifth Edition. </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Bef>
                <a:spcPts val="795"/>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Raghu Ramakrishnan and Johannes </a:t>
            </a:r>
            <a:r>
              <a:rPr lang="en-US" sz="1800" dirty="0" err="1">
                <a:effectLst/>
                <a:latin typeface="Times New Roman" panose="02020603050405020304" pitchFamily="18" charset="0"/>
                <a:ea typeface="Times New Roman" panose="02020603050405020304" pitchFamily="18" charset="0"/>
              </a:rPr>
              <a:t>Gehrke</a:t>
            </a:r>
            <a:r>
              <a:rPr lang="en-US" sz="1800" dirty="0">
                <a:effectLst/>
                <a:latin typeface="Times New Roman" panose="02020603050405020304" pitchFamily="18" charset="0"/>
                <a:ea typeface="Times New Roman" panose="02020603050405020304" pitchFamily="18" charset="0"/>
              </a:rPr>
              <a:t>, Database Management Systems, </a:t>
            </a:r>
            <a:r>
              <a:rPr lang="en-US" sz="1800" dirty="0" err="1">
                <a:effectLst/>
                <a:latin typeface="Times New Roman" panose="02020603050405020304" pitchFamily="18" charset="0"/>
                <a:ea typeface="Times New Roman" panose="02020603050405020304" pitchFamily="18" charset="0"/>
              </a:rPr>
              <a:t>McGRAW</a:t>
            </a:r>
            <a:r>
              <a:rPr lang="en-US" sz="1800" dirty="0">
                <a:effectLst/>
                <a:latin typeface="Times New Roman" panose="02020603050405020304" pitchFamily="18" charset="0"/>
                <a:ea typeface="Times New Roman" panose="02020603050405020304" pitchFamily="18" charset="0"/>
              </a:rPr>
              <a:t> HILL, Third Edition. </a:t>
            </a:r>
          </a:p>
          <a:p>
            <a:pPr marL="342900" lvl="0" indent="-342900" algn="just">
              <a:lnSpc>
                <a:spcPct val="150000"/>
              </a:lnSpc>
              <a:spcBef>
                <a:spcPts val="795"/>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https://www.w3schools.com/html/ </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Bef>
                <a:spcPts val="795"/>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https://www.w3schools.com/css/ </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Bef>
                <a:spcPts val="795"/>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rPr>
              <a:t>https://www.geeksforgeeks.org </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Bef>
                <a:spcPts val="795"/>
              </a:spcBef>
              <a:spcAft>
                <a:spcPts val="0"/>
              </a:spcAft>
              <a:buFont typeface="Symbol" panose="05050102010706020507" pitchFamily="18" charset="2"/>
              <a:buChar char=""/>
            </a:pPr>
            <a:r>
              <a:rPr lang="en-US" sz="1800" dirty="0">
                <a:effectLst/>
                <a:latin typeface="Times New Roman" panose="02020603050405020304" pitchFamily="18" charset="0"/>
                <a:ea typeface="Times New Roman" panose="02020603050405020304" pitchFamily="18" charset="0"/>
                <a:hlinkClick r:id="rId4"/>
              </a:rPr>
              <a:t>www.stackoverflow.com</a:t>
            </a:r>
            <a:endParaRPr lang="en-US"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Bef>
                <a:spcPts val="795"/>
              </a:spcBef>
              <a:spcAft>
                <a:spcPts val="0"/>
              </a:spcAft>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hlinkClick r:id="rId5"/>
              </a:rPr>
              <a:t>https://www.postman.com/</a:t>
            </a:r>
            <a:endParaRPr lang="en-IN" sz="1800" dirty="0">
              <a:effectLst/>
              <a:latin typeface="Times New Roman" panose="02020603050405020304" pitchFamily="18" charset="0"/>
              <a:ea typeface="Times New Roman" panose="02020603050405020304" pitchFamily="18" charset="0"/>
            </a:endParaRPr>
          </a:p>
          <a:p>
            <a:pPr marL="342900" lvl="0" indent="-342900" algn="just">
              <a:lnSpc>
                <a:spcPct val="150000"/>
              </a:lnSpc>
              <a:spcBef>
                <a:spcPts val="795"/>
              </a:spcBef>
              <a:spcAft>
                <a:spcPts val="0"/>
              </a:spcAft>
              <a:buFont typeface="Symbol" panose="05050102010706020507" pitchFamily="18" charset="2"/>
              <a:buChar char=""/>
            </a:pPr>
            <a:r>
              <a:rPr lang="en-IN" sz="1800" dirty="0">
                <a:effectLst/>
                <a:latin typeface="Times New Roman" panose="02020603050405020304" pitchFamily="18" charset="0"/>
                <a:ea typeface="Times New Roman" panose="02020603050405020304" pitchFamily="18" charset="0"/>
              </a:rPr>
              <a:t>https://youtu.be/ZHg2u4QNUdw</a:t>
            </a:r>
          </a:p>
        </p:txBody>
      </p:sp>
    </p:spTree>
    <p:extLst>
      <p:ext uri="{BB962C8B-B14F-4D97-AF65-F5344CB8AC3E}">
        <p14:creationId xmlns:p14="http://schemas.microsoft.com/office/powerpoint/2010/main" val="12275973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6985E86-87C6-C1AF-6B12-912E313F2155}"/>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1297351" y="1465227"/>
            <a:ext cx="9544095" cy="3449638"/>
          </a:xfrm>
        </p:spPr>
      </p:pic>
      <p:graphicFrame>
        <p:nvGraphicFramePr>
          <p:cNvPr id="7" name="Table 7">
            <a:extLst>
              <a:ext uri="{FF2B5EF4-FFF2-40B4-BE49-F238E27FC236}">
                <a16:creationId xmlns:a16="http://schemas.microsoft.com/office/drawing/2014/main" id="{55CBEECF-90C6-A337-AA36-8A803F476DB8}"/>
              </a:ext>
            </a:extLst>
          </p:cNvPr>
          <p:cNvGraphicFramePr>
            <a:graphicFrameLocks noGrp="1"/>
          </p:cNvGraphicFramePr>
          <p:nvPr>
            <p:extLst>
              <p:ext uri="{D42A27DB-BD31-4B8C-83A1-F6EECF244321}">
                <p14:modId xmlns:p14="http://schemas.microsoft.com/office/powerpoint/2010/main" val="3985309674"/>
              </p:ext>
            </p:extLst>
          </p:nvPr>
        </p:nvGraphicFramePr>
        <p:xfrm>
          <a:off x="1888658" y="5447358"/>
          <a:ext cx="8128000" cy="1315322"/>
        </p:xfrm>
        <a:graphic>
          <a:graphicData uri="http://schemas.openxmlformats.org/drawingml/2006/table">
            <a:tbl>
              <a:tblPr firstRow="1" bandRow="1">
                <a:tableStyleId>{7DF18680-E054-41AD-8BC1-D1AEF772440D}</a:tableStyleId>
              </a:tblPr>
              <a:tblGrid>
                <a:gridCol w="8128000">
                  <a:extLst>
                    <a:ext uri="{9D8B030D-6E8A-4147-A177-3AD203B41FA5}">
                      <a16:colId xmlns:a16="http://schemas.microsoft.com/office/drawing/2014/main" val="258091173"/>
                    </a:ext>
                  </a:extLst>
                </a:gridCol>
              </a:tblGrid>
              <a:tr h="1315322">
                <a:tc>
                  <a:txBody>
                    <a:bodyPr/>
                    <a:lstStyle/>
                    <a:p>
                      <a:r>
                        <a:rPr lang="en-IN" sz="5400" dirty="0"/>
                        <a:t>         THANK YOU</a:t>
                      </a:r>
                    </a:p>
                  </a:txBody>
                  <a:tcPr/>
                </a:tc>
                <a:extLst>
                  <a:ext uri="{0D108BD9-81ED-4DB2-BD59-A6C34878D82A}">
                    <a16:rowId xmlns:a16="http://schemas.microsoft.com/office/drawing/2014/main" val="2653610138"/>
                  </a:ext>
                </a:extLst>
              </a:tr>
            </a:tbl>
          </a:graphicData>
        </a:graphic>
      </p:graphicFrame>
      <p:cxnSp>
        <p:nvCxnSpPr>
          <p:cNvPr id="2" name="Straight Connector 1">
            <a:extLst>
              <a:ext uri="{FF2B5EF4-FFF2-40B4-BE49-F238E27FC236}">
                <a16:creationId xmlns:a16="http://schemas.microsoft.com/office/drawing/2014/main" id="{BB393B1E-EBAE-7BAA-29F6-98FA156A539C}"/>
              </a:ext>
            </a:extLst>
          </p:cNvPr>
          <p:cNvCxnSpPr>
            <a:cxnSpLocks/>
          </p:cNvCxnSpPr>
          <p:nvPr/>
        </p:nvCxnSpPr>
        <p:spPr>
          <a:xfrm flipH="1">
            <a:off x="367323" y="862396"/>
            <a:ext cx="11457354" cy="70339"/>
          </a:xfrm>
          <a:prstGeom prst="line">
            <a:avLst/>
          </a:prstGeom>
        </p:spPr>
        <p:style>
          <a:lnRef idx="1">
            <a:schemeClr val="accent1"/>
          </a:lnRef>
          <a:fillRef idx="0">
            <a:schemeClr val="accent1"/>
          </a:fillRef>
          <a:effectRef idx="0">
            <a:schemeClr val="accent1"/>
          </a:effectRef>
          <a:fontRef idx="minor">
            <a:schemeClr val="tx1"/>
          </a:fontRef>
        </p:style>
      </p:cxnSp>
      <p:pic>
        <p:nvPicPr>
          <p:cNvPr id="3" name="Picture 2" descr="RNSIT | Bangalore | Facebook">
            <a:extLst>
              <a:ext uri="{FF2B5EF4-FFF2-40B4-BE49-F238E27FC236}">
                <a16:creationId xmlns:a16="http://schemas.microsoft.com/office/drawing/2014/main" id="{CC0A72AF-E694-5CFE-84FC-5CA498C59D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778" y="62374"/>
            <a:ext cx="799573" cy="64633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bout VTU – Visvesvaraya Technological University">
            <a:extLst>
              <a:ext uri="{FF2B5EF4-FFF2-40B4-BE49-F238E27FC236}">
                <a16:creationId xmlns:a16="http://schemas.microsoft.com/office/drawing/2014/main" id="{CD88FE41-3244-87CB-D12C-6CA2D7DFCC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1446" y="32465"/>
            <a:ext cx="1061385" cy="646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9276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3AD96CCD-D80F-ACC1-2A32-7315CCF4540F}"/>
              </a:ext>
            </a:extLst>
          </p:cNvPr>
          <p:cNvCxnSpPr>
            <a:cxnSpLocks/>
          </p:cNvCxnSpPr>
          <p:nvPr/>
        </p:nvCxnSpPr>
        <p:spPr>
          <a:xfrm flipH="1">
            <a:off x="445477" y="644768"/>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E71FA13-AD7F-4E5B-175C-A741FA945543}"/>
              </a:ext>
            </a:extLst>
          </p:cNvPr>
          <p:cNvSpPr txBox="1"/>
          <p:nvPr/>
        </p:nvSpPr>
        <p:spPr>
          <a:xfrm>
            <a:off x="4824046" y="33607"/>
            <a:ext cx="6099906" cy="646331"/>
          </a:xfrm>
          <a:prstGeom prst="rect">
            <a:avLst/>
          </a:prstGeom>
          <a:noFill/>
        </p:spPr>
        <p:txBody>
          <a:bodyPr wrap="square">
            <a:spAutoFit/>
          </a:bodyPr>
          <a:lstStyle/>
          <a:p>
            <a:r>
              <a:rPr lang="en-IN" sz="3600" b="1" dirty="0">
                <a:solidFill>
                  <a:schemeClr val="accent1">
                    <a:lumMod val="75000"/>
                  </a:schemeClr>
                </a:solidFill>
                <a:latin typeface="Times New Roman" pitchFamily="18" charset="0"/>
                <a:cs typeface="Times New Roman" pitchFamily="18" charset="0"/>
              </a:rPr>
              <a:t>AGENDA</a:t>
            </a:r>
            <a:endParaRPr lang="en-IN" sz="3600" dirty="0"/>
          </a:p>
        </p:txBody>
      </p:sp>
      <p:sp>
        <p:nvSpPr>
          <p:cNvPr id="15" name="Content Placeholder 2">
            <a:extLst>
              <a:ext uri="{FF2B5EF4-FFF2-40B4-BE49-F238E27FC236}">
                <a16:creationId xmlns:a16="http://schemas.microsoft.com/office/drawing/2014/main" id="{7100AFF1-C5F7-366B-A977-9A3043283D29}"/>
              </a:ext>
            </a:extLst>
          </p:cNvPr>
          <p:cNvSpPr txBox="1">
            <a:spLocks/>
          </p:cNvSpPr>
          <p:nvPr/>
        </p:nvSpPr>
        <p:spPr>
          <a:xfrm>
            <a:off x="508363" y="1179985"/>
            <a:ext cx="8983910" cy="4692179"/>
          </a:xfrm>
          <a:prstGeom prst="rect">
            <a:avLst/>
          </a:prstGeom>
        </p:spPr>
        <p:txBody>
          <a:bodyPr>
            <a:normAutofit fontScale="55000" lnSpcReduction="20000"/>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355600" indent="-355600">
              <a:buFont typeface="Wingdings" pitchFamily="2" charset="2"/>
              <a:buChar char="q"/>
              <a:defRPr/>
            </a:pPr>
            <a:r>
              <a:rPr lang="en-IN" sz="2800">
                <a:latin typeface="Times New Roman" pitchFamily="18" charset="0"/>
                <a:cs typeface="Times New Roman" pitchFamily="18" charset="0"/>
              </a:rPr>
              <a:t>Abstract</a:t>
            </a:r>
          </a:p>
          <a:p>
            <a:pPr marL="355600" indent="-355600">
              <a:buFont typeface="Wingdings" pitchFamily="2" charset="2"/>
              <a:buChar char="q"/>
              <a:defRPr/>
            </a:pPr>
            <a:r>
              <a:rPr lang="en-IN" sz="2800">
                <a:latin typeface="Times New Roman" pitchFamily="18" charset="0"/>
                <a:cs typeface="Times New Roman" pitchFamily="18" charset="0"/>
              </a:rPr>
              <a:t>Introduction</a:t>
            </a:r>
          </a:p>
          <a:p>
            <a:pPr marL="355600" indent="-355600">
              <a:buFont typeface="Wingdings" pitchFamily="2" charset="2"/>
              <a:buChar char="q"/>
              <a:defRPr/>
            </a:pPr>
            <a:r>
              <a:rPr lang="en-IN" sz="2800">
                <a:latin typeface="Times New Roman" pitchFamily="18" charset="0"/>
                <a:cs typeface="Times New Roman" pitchFamily="18" charset="0"/>
              </a:rPr>
              <a:t>Front end and Back end tools</a:t>
            </a:r>
          </a:p>
          <a:p>
            <a:pPr marL="355600" indent="-355600">
              <a:buFont typeface="Wingdings" pitchFamily="2" charset="2"/>
              <a:buChar char="q"/>
              <a:defRPr/>
            </a:pPr>
            <a:r>
              <a:rPr lang="en-IN" sz="2800">
                <a:latin typeface="Times New Roman" pitchFamily="18" charset="0"/>
                <a:cs typeface="Times New Roman" pitchFamily="18" charset="0"/>
              </a:rPr>
              <a:t>ER-Diagram</a:t>
            </a:r>
          </a:p>
          <a:p>
            <a:pPr marL="355600" indent="-355600">
              <a:buFont typeface="Wingdings" pitchFamily="2" charset="2"/>
              <a:buChar char="q"/>
              <a:defRPr/>
            </a:pPr>
            <a:r>
              <a:rPr lang="en-IN" sz="2800">
                <a:latin typeface="Times New Roman" pitchFamily="18" charset="0"/>
                <a:cs typeface="Times New Roman" pitchFamily="18" charset="0"/>
              </a:rPr>
              <a:t>ER to Schema Mapping</a:t>
            </a:r>
          </a:p>
          <a:p>
            <a:pPr marL="355600" indent="-355600">
              <a:buFont typeface="Wingdings" pitchFamily="2" charset="2"/>
              <a:buChar char="q"/>
              <a:defRPr/>
            </a:pPr>
            <a:r>
              <a:rPr lang="en-IN" sz="2800">
                <a:latin typeface="Times New Roman" pitchFamily="18" charset="0"/>
                <a:cs typeface="Times New Roman" pitchFamily="18" charset="0"/>
              </a:rPr>
              <a:t>Schema Diagram</a:t>
            </a:r>
          </a:p>
          <a:p>
            <a:pPr marL="355600" indent="-355600">
              <a:buFont typeface="Wingdings" pitchFamily="2" charset="2"/>
              <a:buChar char="q"/>
              <a:defRPr/>
            </a:pPr>
            <a:r>
              <a:rPr lang="en-IN" sz="2800">
                <a:latin typeface="Times New Roman" pitchFamily="18" charset="0"/>
                <a:cs typeface="Times New Roman" pitchFamily="18" charset="0"/>
              </a:rPr>
              <a:t>Tables description with Normalization</a:t>
            </a:r>
          </a:p>
          <a:p>
            <a:pPr marL="355600" indent="-355600">
              <a:buFont typeface="Wingdings" pitchFamily="2" charset="2"/>
              <a:buChar char="q"/>
              <a:defRPr/>
            </a:pPr>
            <a:r>
              <a:rPr lang="en-IN" sz="2800">
                <a:latin typeface="Times New Roman" pitchFamily="18" charset="0"/>
                <a:cs typeface="Times New Roman" pitchFamily="18" charset="0"/>
              </a:rPr>
              <a:t>Stored Procedures and Triggers</a:t>
            </a:r>
          </a:p>
          <a:p>
            <a:pPr marL="355600" indent="-355600">
              <a:buFont typeface="Wingdings" pitchFamily="2" charset="2"/>
              <a:buChar char="q"/>
              <a:defRPr/>
            </a:pPr>
            <a:r>
              <a:rPr lang="en-IN" sz="2800">
                <a:latin typeface="Times New Roman" pitchFamily="18" charset="0"/>
                <a:cs typeface="Times New Roman" pitchFamily="18" charset="0"/>
              </a:rPr>
              <a:t>Results</a:t>
            </a:r>
          </a:p>
          <a:p>
            <a:pPr marL="355600" indent="-355600">
              <a:buFont typeface="Wingdings" pitchFamily="2" charset="2"/>
              <a:buChar char="q"/>
              <a:defRPr/>
            </a:pPr>
            <a:r>
              <a:rPr lang="en-IN" sz="2800">
                <a:latin typeface="Times New Roman" pitchFamily="18" charset="0"/>
                <a:cs typeface="Times New Roman" pitchFamily="18" charset="0"/>
              </a:rPr>
              <a:t>Snapshots</a:t>
            </a:r>
          </a:p>
          <a:p>
            <a:pPr marL="355600" indent="-355600">
              <a:buFont typeface="Wingdings" pitchFamily="2" charset="2"/>
              <a:buChar char="q"/>
              <a:defRPr/>
            </a:pPr>
            <a:r>
              <a:rPr lang="en-IN" sz="2800">
                <a:latin typeface="Times New Roman" pitchFamily="18" charset="0"/>
                <a:cs typeface="Times New Roman" pitchFamily="18" charset="0"/>
              </a:rPr>
              <a:t>Applications</a:t>
            </a:r>
          </a:p>
          <a:p>
            <a:pPr marL="355600" indent="-355600">
              <a:buFont typeface="Wingdings" pitchFamily="2" charset="2"/>
              <a:buChar char="q"/>
              <a:defRPr/>
            </a:pPr>
            <a:r>
              <a:rPr lang="en-IN" sz="2800">
                <a:latin typeface="Times New Roman" pitchFamily="18" charset="0"/>
                <a:cs typeface="Times New Roman" pitchFamily="18" charset="0"/>
              </a:rPr>
              <a:t>Conclusion</a:t>
            </a:r>
          </a:p>
          <a:p>
            <a:pPr marL="355600" indent="-355600">
              <a:buFont typeface="Wingdings" pitchFamily="2" charset="2"/>
              <a:buChar char="q"/>
              <a:defRPr/>
            </a:pPr>
            <a:r>
              <a:rPr lang="en-IN" sz="2800">
                <a:latin typeface="Times New Roman" pitchFamily="18" charset="0"/>
                <a:cs typeface="Times New Roman" pitchFamily="18" charset="0"/>
              </a:rPr>
              <a:t>References</a:t>
            </a:r>
            <a:endParaRPr lang="en-IN" sz="2800" dirty="0">
              <a:latin typeface="Times New Roman" pitchFamily="18" charset="0"/>
              <a:cs typeface="Times New Roman" pitchFamily="18" charset="0"/>
            </a:endParaRPr>
          </a:p>
        </p:txBody>
      </p:sp>
      <p:pic>
        <p:nvPicPr>
          <p:cNvPr id="2" name="Picture 2" descr="RNSIT | Bangalore | Facebook">
            <a:extLst>
              <a:ext uri="{FF2B5EF4-FFF2-40B4-BE49-F238E27FC236}">
                <a16:creationId xmlns:a16="http://schemas.microsoft.com/office/drawing/2014/main" id="{91E9915B-65EF-B3D5-EBD2-1DF5BE0B53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475" y="33607"/>
            <a:ext cx="799573" cy="64633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bout VTU – Visvesvaraya Technological University">
            <a:extLst>
              <a:ext uri="{FF2B5EF4-FFF2-40B4-BE49-F238E27FC236}">
                <a16:creationId xmlns:a16="http://schemas.microsoft.com/office/drawing/2014/main" id="{1B2F418D-0EA2-11B8-F48E-FCA551AA65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23952" y="-1562"/>
            <a:ext cx="1061385" cy="5881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6330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3AD96CCD-D80F-ACC1-2A32-7315CCF4540F}"/>
              </a:ext>
            </a:extLst>
          </p:cNvPr>
          <p:cNvCxnSpPr>
            <a:cxnSpLocks/>
          </p:cNvCxnSpPr>
          <p:nvPr/>
        </p:nvCxnSpPr>
        <p:spPr>
          <a:xfrm flipH="1">
            <a:off x="445477" y="839553"/>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E71FA13-AD7F-4E5B-175C-A741FA945543}"/>
              </a:ext>
            </a:extLst>
          </p:cNvPr>
          <p:cNvSpPr txBox="1"/>
          <p:nvPr/>
        </p:nvSpPr>
        <p:spPr>
          <a:xfrm>
            <a:off x="4566138" y="239388"/>
            <a:ext cx="6099906" cy="1200329"/>
          </a:xfrm>
          <a:prstGeom prst="rect">
            <a:avLst/>
          </a:prstGeom>
          <a:noFill/>
        </p:spPr>
        <p:txBody>
          <a:bodyPr wrap="square">
            <a:spAutoFit/>
          </a:bodyPr>
          <a:lstStyle/>
          <a:p>
            <a:r>
              <a:rPr lang="en-IN" sz="3600" b="1" dirty="0">
                <a:solidFill>
                  <a:schemeClr val="accent1">
                    <a:lumMod val="75000"/>
                  </a:schemeClr>
                </a:solidFill>
                <a:latin typeface="Times New Roman" pitchFamily="18" charset="0"/>
                <a:cs typeface="Times New Roman" pitchFamily="18" charset="0"/>
              </a:rPr>
              <a:t>ABSTRACT</a:t>
            </a:r>
          </a:p>
          <a:p>
            <a:endParaRPr lang="en-IN" sz="3600" dirty="0"/>
          </a:p>
        </p:txBody>
      </p:sp>
      <p:sp>
        <p:nvSpPr>
          <p:cNvPr id="15" name="Content Placeholder 2">
            <a:extLst>
              <a:ext uri="{FF2B5EF4-FFF2-40B4-BE49-F238E27FC236}">
                <a16:creationId xmlns:a16="http://schemas.microsoft.com/office/drawing/2014/main" id="{7100AFF1-C5F7-366B-A977-9A3043283D29}"/>
              </a:ext>
            </a:extLst>
          </p:cNvPr>
          <p:cNvSpPr txBox="1">
            <a:spLocks/>
          </p:cNvSpPr>
          <p:nvPr/>
        </p:nvSpPr>
        <p:spPr>
          <a:xfrm>
            <a:off x="445477" y="1326268"/>
            <a:ext cx="11628929" cy="4692179"/>
          </a:xfrm>
          <a:prstGeom prst="rect">
            <a:avLst/>
          </a:prstGeom>
        </p:spPr>
        <p:txBody>
          <a:bodyP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a:defRPr/>
            </a:pPr>
            <a:r>
              <a:rPr lang="en-IN" dirty="0">
                <a:latin typeface="Times New Roman" pitchFamily="18" charset="0"/>
                <a:cs typeface="Times New Roman" pitchFamily="18" charset="0"/>
              </a:rPr>
              <a:t>The Static website for this project “COLLEGE DATA BASE MANAGEMENT” is built using HTML , CSS and the backend for the project is done using Node Javascript , MySQL Server and the Angular CLI is used as framework for frontend . </a:t>
            </a:r>
          </a:p>
          <a:p>
            <a:pPr>
              <a:defRPr/>
            </a:pPr>
            <a:r>
              <a:rPr lang="en-IN" dirty="0">
                <a:latin typeface="Times New Roman" pitchFamily="18" charset="0"/>
                <a:cs typeface="Times New Roman" pitchFamily="18" charset="0"/>
              </a:rPr>
              <a:t>The College Data Base Management System helps in registering the student details </a:t>
            </a:r>
            <a:r>
              <a:rPr lang="en-IN" dirty="0" err="1">
                <a:latin typeface="Times New Roman" pitchFamily="18" charset="0"/>
                <a:cs typeface="Times New Roman" pitchFamily="18" charset="0"/>
              </a:rPr>
              <a:t>i.e</a:t>
            </a:r>
            <a:r>
              <a:rPr lang="en-IN" dirty="0">
                <a:latin typeface="Times New Roman" pitchFamily="18" charset="0"/>
                <a:cs typeface="Times New Roman" pitchFamily="18" charset="0"/>
              </a:rPr>
              <a:t> Admission process . The student can enter his details and selecting the course in which he want to pursue his education . The details of student which he has entered can be downloaded as pdf copy after the registration Process has been completed. The details of students belonging to the particular branch can be viewed by the admin and thus can be sorted further.</a:t>
            </a:r>
          </a:p>
          <a:p>
            <a:pPr>
              <a:defRPr/>
            </a:pPr>
            <a:endParaRPr lang="en-IN" dirty="0">
              <a:latin typeface="Times New Roman" pitchFamily="18" charset="0"/>
              <a:cs typeface="Times New Roman" pitchFamily="18" charset="0"/>
            </a:endParaRPr>
          </a:p>
        </p:txBody>
      </p:sp>
      <p:pic>
        <p:nvPicPr>
          <p:cNvPr id="2" name="Picture 2" descr="RNSIT | Bangalore | Facebook">
            <a:extLst>
              <a:ext uri="{FF2B5EF4-FFF2-40B4-BE49-F238E27FC236}">
                <a16:creationId xmlns:a16="http://schemas.microsoft.com/office/drawing/2014/main" id="{BB8E7495-478C-CBC4-459B-AC44C9ADC6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5477" y="148582"/>
            <a:ext cx="799573" cy="64633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bout VTU – Visvesvaraya Technological University">
            <a:extLst>
              <a:ext uri="{FF2B5EF4-FFF2-40B4-BE49-F238E27FC236}">
                <a16:creationId xmlns:a16="http://schemas.microsoft.com/office/drawing/2014/main" id="{B14C62BF-BF89-541F-2B6D-DAE8A08796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1446" y="70928"/>
            <a:ext cx="1061385" cy="646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5495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3AD96CCD-D80F-ACC1-2A32-7315CCF4540F}"/>
              </a:ext>
            </a:extLst>
          </p:cNvPr>
          <p:cNvCxnSpPr>
            <a:cxnSpLocks/>
          </p:cNvCxnSpPr>
          <p:nvPr/>
        </p:nvCxnSpPr>
        <p:spPr>
          <a:xfrm flipH="1">
            <a:off x="445477" y="839553"/>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E71FA13-AD7F-4E5B-175C-A741FA945543}"/>
              </a:ext>
            </a:extLst>
          </p:cNvPr>
          <p:cNvSpPr txBox="1"/>
          <p:nvPr/>
        </p:nvSpPr>
        <p:spPr>
          <a:xfrm>
            <a:off x="3909645" y="263561"/>
            <a:ext cx="6099906" cy="646331"/>
          </a:xfrm>
          <a:prstGeom prst="rect">
            <a:avLst/>
          </a:prstGeom>
          <a:noFill/>
        </p:spPr>
        <p:txBody>
          <a:bodyPr wrap="square">
            <a:spAutoFit/>
          </a:bodyPr>
          <a:lstStyle/>
          <a:p>
            <a:r>
              <a:rPr lang="en-IN" sz="3600" dirty="0"/>
              <a:t> </a:t>
            </a:r>
            <a:r>
              <a:rPr lang="en-IN" sz="3600" dirty="0">
                <a:solidFill>
                  <a:srgbClr val="C00000"/>
                </a:solidFill>
              </a:rPr>
              <a:t>INTRODUCTION</a:t>
            </a:r>
            <a:r>
              <a:rPr lang="en-IN" sz="3600" dirty="0"/>
              <a:t> </a:t>
            </a:r>
          </a:p>
        </p:txBody>
      </p:sp>
      <p:sp>
        <p:nvSpPr>
          <p:cNvPr id="15" name="Content Placeholder 2">
            <a:extLst>
              <a:ext uri="{FF2B5EF4-FFF2-40B4-BE49-F238E27FC236}">
                <a16:creationId xmlns:a16="http://schemas.microsoft.com/office/drawing/2014/main" id="{7100AFF1-C5F7-366B-A977-9A3043283D29}"/>
              </a:ext>
            </a:extLst>
          </p:cNvPr>
          <p:cNvSpPr txBox="1">
            <a:spLocks/>
          </p:cNvSpPr>
          <p:nvPr/>
        </p:nvSpPr>
        <p:spPr>
          <a:xfrm>
            <a:off x="445477" y="1334083"/>
            <a:ext cx="11628929" cy="4692179"/>
          </a:xfrm>
          <a:prstGeom prst="rect">
            <a:avLst/>
          </a:prstGeom>
        </p:spPr>
        <p:txBody>
          <a:bodyP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algn="just"/>
            <a:r>
              <a:rPr lang="en-US" i="0" dirty="0">
                <a:effectLst/>
                <a:latin typeface="Times New Roman" panose="02020603050405020304" pitchFamily="18" charset="0"/>
                <a:cs typeface="Times New Roman" panose="02020603050405020304" pitchFamily="18" charset="0"/>
              </a:rPr>
              <a:t>The main objective of college management system is to automate all functionalities of a college or university.</a:t>
            </a:r>
            <a:r>
              <a:rPr lang="en-US" b="0" i="0" dirty="0">
                <a:solidFill>
                  <a:srgbClr val="494545"/>
                </a:solidFill>
                <a:effectLst/>
                <a:latin typeface="Times New Roman" panose="02020603050405020304" pitchFamily="18" charset="0"/>
                <a:cs typeface="Times New Roman" panose="02020603050405020304" pitchFamily="18" charset="0"/>
              </a:rPr>
              <a:t> </a:t>
            </a:r>
            <a:r>
              <a:rPr lang="en-US" b="0" i="0" dirty="0">
                <a:effectLst/>
                <a:latin typeface="Times New Roman" panose="02020603050405020304" pitchFamily="18" charset="0"/>
                <a:cs typeface="Times New Roman" panose="02020603050405020304" pitchFamily="18" charset="0"/>
              </a:rPr>
              <a:t>This project </a:t>
            </a:r>
            <a:r>
              <a:rPr lang="en-US" dirty="0">
                <a:latin typeface="Times New Roman" panose="02020603050405020304" pitchFamily="18" charset="0"/>
                <a:cs typeface="Times New Roman" panose="02020603050405020304" pitchFamily="18" charset="0"/>
              </a:rPr>
              <a:t>helps</a:t>
            </a:r>
            <a:r>
              <a:rPr lang="en-US" b="0" i="0" dirty="0">
                <a:effectLst/>
                <a:latin typeface="Times New Roman" panose="02020603050405020304" pitchFamily="18" charset="0"/>
                <a:cs typeface="Times New Roman" panose="02020603050405020304" pitchFamily="18" charset="0"/>
              </a:rPr>
              <a:t> to digitize and streamline the day-to-day operations of colleges and universities. From student admission  </a:t>
            </a:r>
            <a:r>
              <a:rPr lang="en-US" dirty="0">
                <a:latin typeface="Times New Roman" panose="02020603050405020304" pitchFamily="18" charset="0"/>
                <a:cs typeface="Times New Roman" panose="02020603050405020304" pitchFamily="18" charset="0"/>
              </a:rPr>
              <a:t>to Fees payment Details and </a:t>
            </a:r>
            <a:r>
              <a:rPr lang="en-US" b="0" i="0" dirty="0">
                <a:effectLst/>
                <a:latin typeface="Times New Roman" panose="02020603050405020304" pitchFamily="18" charset="0"/>
                <a:cs typeface="Times New Roman" panose="02020603050405020304" pitchFamily="18" charset="0"/>
              </a:rPr>
              <a:t>other process of college operations.</a:t>
            </a:r>
            <a:endParaRPr lang="en-US" i="0" dirty="0">
              <a:effectLst/>
              <a:latin typeface="Times New Roman" panose="02020603050405020304" pitchFamily="18" charset="0"/>
              <a:cs typeface="Times New Roman" panose="02020603050405020304" pitchFamily="18" charset="0"/>
            </a:endParaRPr>
          </a:p>
          <a:p>
            <a:pPr algn="just"/>
            <a:r>
              <a:rPr lang="en-US" i="0" dirty="0">
                <a:effectLst/>
                <a:latin typeface="Times New Roman" panose="02020603050405020304" pitchFamily="18" charset="0"/>
                <a:cs typeface="Times New Roman" panose="02020603050405020304" pitchFamily="18" charset="0"/>
              </a:rPr>
              <a:t>College Data Management System gives a straightforward interface to support of study of data, staff information , attendance , admission ,fee , record</a:t>
            </a:r>
            <a:r>
              <a:rPr lang="en-US" b="0" i="0" dirty="0">
                <a:effectLst/>
                <a:latin typeface="Times New Roman" panose="02020603050405020304" pitchFamily="18" charset="0"/>
                <a:cs typeface="Times New Roman" panose="02020603050405020304" pitchFamily="18" charset="0"/>
              </a:rPr>
              <a:t>.</a:t>
            </a:r>
          </a:p>
          <a:p>
            <a:pPr algn="just"/>
            <a:r>
              <a:rPr lang="en-US" b="0" i="0" dirty="0">
                <a:solidFill>
                  <a:srgbClr val="9AA0A6"/>
                </a:solidFill>
                <a:effectLst/>
                <a:latin typeface="Times New Roman" panose="02020603050405020304" pitchFamily="18" charset="0"/>
                <a:cs typeface="Times New Roman" panose="02020603050405020304" pitchFamily="18" charset="0"/>
              </a:rPr>
              <a:t> </a:t>
            </a:r>
            <a:r>
              <a:rPr lang="en-US" i="0" dirty="0">
                <a:effectLst/>
                <a:latin typeface="Times New Roman" panose="02020603050405020304" pitchFamily="18" charset="0"/>
                <a:cs typeface="Times New Roman" panose="02020603050405020304" pitchFamily="18" charset="0"/>
              </a:rPr>
              <a:t>The college database management system needs to create the college database to organize student records and other information about the students. </a:t>
            </a:r>
          </a:p>
          <a:p>
            <a:endParaRPr lang="en-US" sz="2400" b="0" i="0" dirty="0">
              <a:effectLst/>
              <a:latin typeface="arial" panose="020B0604020202020204" pitchFamily="34" charset="0"/>
            </a:endParaRPr>
          </a:p>
          <a:p>
            <a:pPr>
              <a:defRPr/>
            </a:pPr>
            <a:endParaRPr lang="en-IN" dirty="0">
              <a:latin typeface="Times New Roman" pitchFamily="18" charset="0"/>
              <a:cs typeface="Times New Roman" pitchFamily="18" charset="0"/>
            </a:endParaRPr>
          </a:p>
        </p:txBody>
      </p:sp>
      <p:pic>
        <p:nvPicPr>
          <p:cNvPr id="2" name="Picture 2" descr="RNSIT | Bangalore | Facebook">
            <a:extLst>
              <a:ext uri="{FF2B5EF4-FFF2-40B4-BE49-F238E27FC236}">
                <a16:creationId xmlns:a16="http://schemas.microsoft.com/office/drawing/2014/main" id="{B5431DC6-11C3-6177-8784-45F998C313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5477" y="193221"/>
            <a:ext cx="799573" cy="646332"/>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bout VTU – Visvesvaraya Technological University">
            <a:extLst>
              <a:ext uri="{FF2B5EF4-FFF2-40B4-BE49-F238E27FC236}">
                <a16:creationId xmlns:a16="http://schemas.microsoft.com/office/drawing/2014/main" id="{F1B5B58F-9590-C091-A434-3BEC98DD21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0506" y="112904"/>
            <a:ext cx="1061385" cy="646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83613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712C1C77-05A3-CB38-E9FD-B52E8D962240}"/>
              </a:ext>
            </a:extLst>
          </p:cNvPr>
          <p:cNvCxnSpPr>
            <a:cxnSpLocks/>
          </p:cNvCxnSpPr>
          <p:nvPr/>
        </p:nvCxnSpPr>
        <p:spPr>
          <a:xfrm flipH="1">
            <a:off x="367323" y="752981"/>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9E5DD52-1438-3175-16B6-6B0AF466DAFE}"/>
              </a:ext>
            </a:extLst>
          </p:cNvPr>
          <p:cNvSpPr txBox="1"/>
          <p:nvPr/>
        </p:nvSpPr>
        <p:spPr>
          <a:xfrm>
            <a:off x="3550138" y="40095"/>
            <a:ext cx="6099906" cy="1200329"/>
          </a:xfrm>
          <a:prstGeom prst="rect">
            <a:avLst/>
          </a:prstGeom>
          <a:noFill/>
        </p:spPr>
        <p:txBody>
          <a:bodyPr wrap="square">
            <a:spAutoFit/>
          </a:bodyPr>
          <a:lstStyle/>
          <a:p>
            <a:r>
              <a:rPr lang="en-IN" sz="3600" b="1" dirty="0">
                <a:solidFill>
                  <a:schemeClr val="accent1">
                    <a:lumMod val="75000"/>
                  </a:schemeClr>
                </a:solidFill>
                <a:latin typeface="Times New Roman" pitchFamily="18" charset="0"/>
                <a:cs typeface="Times New Roman" pitchFamily="18" charset="0"/>
              </a:rPr>
              <a:t>LITERATURE SURVEY</a:t>
            </a:r>
          </a:p>
          <a:p>
            <a:endParaRPr lang="en-IN" sz="3600" dirty="0"/>
          </a:p>
        </p:txBody>
      </p:sp>
      <p:pic>
        <p:nvPicPr>
          <p:cNvPr id="6" name="Picture 2" descr="RNSIT | Bangalore | Facebook">
            <a:extLst>
              <a:ext uri="{FF2B5EF4-FFF2-40B4-BE49-F238E27FC236}">
                <a16:creationId xmlns:a16="http://schemas.microsoft.com/office/drawing/2014/main" id="{4E724FAE-FD9E-090D-4988-07DABD8D3F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778" y="62374"/>
            <a:ext cx="799573" cy="64633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bout VTU – Visvesvaraya Technological University">
            <a:extLst>
              <a:ext uri="{FF2B5EF4-FFF2-40B4-BE49-F238E27FC236}">
                <a16:creationId xmlns:a16="http://schemas.microsoft.com/office/drawing/2014/main" id="{5A30DAF4-B82A-6C24-EFEE-D8C3BF8ECA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1446" y="32465"/>
            <a:ext cx="1061385" cy="646332"/>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D8C5A6A6-1F99-FEB5-E654-78C487E9F634}"/>
              </a:ext>
            </a:extLst>
          </p:cNvPr>
          <p:cNvSpPr txBox="1">
            <a:spLocks/>
          </p:cNvSpPr>
          <p:nvPr/>
        </p:nvSpPr>
        <p:spPr>
          <a:xfrm>
            <a:off x="195748" y="1240424"/>
            <a:ext cx="11628929" cy="4692179"/>
          </a:xfrm>
          <a:prstGeom prst="rect">
            <a:avLst/>
          </a:prstGeom>
        </p:spPr>
        <p:txBody>
          <a:bodyPr>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904240" marR="607695" indent="-342900">
              <a:lnSpc>
                <a:spcPct val="155000"/>
              </a:lnSpc>
              <a:spcBef>
                <a:spcPts val="1510"/>
              </a:spcBef>
            </a:pPr>
            <a:r>
              <a:rPr lang="en-US" dirty="0">
                <a:effectLst/>
                <a:latin typeface="Times New Roman" panose="02020603050405020304" pitchFamily="18" charset="0"/>
                <a:ea typeface="Times New Roman" panose="02020603050405020304" pitchFamily="18" charset="0"/>
              </a:rPr>
              <a:t>In the early days of computing, data management and storage were a very new concept for organizations. The traditional approach to data handling offered a lot of the convenience of the manual approach to business processes (e.g. handwritten invoices &amp; account statements, etc.) as well as the benefits of storing data electronically.</a:t>
            </a:r>
          </a:p>
          <a:p>
            <a:pPr marL="904240" marR="607695" indent="-342900">
              <a:lnSpc>
                <a:spcPct val="155000"/>
              </a:lnSpc>
              <a:spcBef>
                <a:spcPts val="1510"/>
              </a:spcBef>
            </a:pPr>
            <a:r>
              <a:rPr lang="en-US" dirty="0">
                <a:effectLst/>
                <a:latin typeface="Times New Roman" panose="02020603050405020304" pitchFamily="18" charset="0"/>
                <a:ea typeface="Times New Roman" panose="02020603050405020304" pitchFamily="18" charset="0"/>
              </a:rPr>
              <a:t>Initially, these separate systems were very simple to set up as they mostly mirrored the business process that departments had been doing for years but allowed them to do things faster with less work. However, once the systems were in use for so long, they became very difficult for individual departments to manage and rely on their data because there was no reliable system in place to enforce data standards or management</a:t>
            </a:r>
            <a:r>
              <a:rPr lang="en-US" spc="-10" dirty="0">
                <a:effectLst/>
                <a:latin typeface="Times New Roman" panose="02020603050405020304" pitchFamily="18" charset="0"/>
                <a:ea typeface="Times New Roman" panose="02020603050405020304" pitchFamily="18" charset="0"/>
              </a:rPr>
              <a:t>.</a:t>
            </a:r>
            <a:endParaRPr lang="en-IN" dirty="0">
              <a:effectLst/>
              <a:latin typeface="Times New Roman" panose="02020603050405020304" pitchFamily="18" charset="0"/>
              <a:ea typeface="Times New Roman" panose="02020603050405020304" pitchFamily="18" charset="0"/>
            </a:endParaRPr>
          </a:p>
          <a:p>
            <a:pPr marL="0" indent="0">
              <a:buNone/>
            </a:pPr>
            <a:endParaRPr lang="en-US" sz="2400" b="0" i="0" dirty="0">
              <a:effectLst/>
              <a:latin typeface="arial" panose="020B0604020202020204" pitchFamily="34" charset="0"/>
            </a:endParaRPr>
          </a:p>
          <a:p>
            <a:pPr>
              <a:defRPr/>
            </a:pPr>
            <a:endParaRPr lang="en-IN" dirty="0">
              <a:latin typeface="Times New Roman" pitchFamily="18" charset="0"/>
              <a:cs typeface="Times New Roman" pitchFamily="18" charset="0"/>
            </a:endParaRPr>
          </a:p>
        </p:txBody>
      </p:sp>
    </p:spTree>
    <p:extLst>
      <p:ext uri="{BB962C8B-B14F-4D97-AF65-F5344CB8AC3E}">
        <p14:creationId xmlns:p14="http://schemas.microsoft.com/office/powerpoint/2010/main" val="3622494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3055E591-C18D-425A-AAC9-A7B8DDE5C8BB}"/>
              </a:ext>
            </a:extLst>
          </p:cNvPr>
          <p:cNvSpPr>
            <a:spLocks noGrp="1"/>
          </p:cNvSpPr>
          <p:nvPr>
            <p:ph type="dt" sz="half" idx="10"/>
          </p:nvPr>
        </p:nvSpPr>
        <p:spPr>
          <a:xfrm>
            <a:off x="7687000" y="6548799"/>
            <a:ext cx="3500715" cy="309201"/>
          </a:xfrm>
        </p:spPr>
        <p:txBody>
          <a:bodyPr/>
          <a:lstStyle/>
          <a:p>
            <a:r>
              <a:rPr lang="en-US" dirty="0"/>
              <a:t>V Semester, Department of ISE, RNSIT</a:t>
            </a:r>
          </a:p>
        </p:txBody>
      </p:sp>
      <p:sp>
        <p:nvSpPr>
          <p:cNvPr id="4" name="Footer Placeholder 3">
            <a:extLst>
              <a:ext uri="{FF2B5EF4-FFF2-40B4-BE49-F238E27FC236}">
                <a16:creationId xmlns:a16="http://schemas.microsoft.com/office/drawing/2014/main" id="{F07D3F4B-99EC-490F-B7F2-3CD7EFAB9616}"/>
              </a:ext>
            </a:extLst>
          </p:cNvPr>
          <p:cNvSpPr>
            <a:spLocks noGrp="1"/>
          </p:cNvSpPr>
          <p:nvPr>
            <p:ph type="ftr" sz="quarter" idx="11"/>
          </p:nvPr>
        </p:nvSpPr>
        <p:spPr>
          <a:xfrm>
            <a:off x="544994" y="6548799"/>
            <a:ext cx="5938836" cy="309201"/>
          </a:xfrm>
        </p:spPr>
        <p:txBody>
          <a:bodyPr/>
          <a:lstStyle/>
          <a:p>
            <a:r>
              <a:rPr lang="en-US" dirty="0"/>
              <a:t>2022 - 2023</a:t>
            </a:r>
          </a:p>
        </p:txBody>
      </p:sp>
      <p:sp>
        <p:nvSpPr>
          <p:cNvPr id="2" name="Title 1"/>
          <p:cNvSpPr>
            <a:spLocks noGrp="1"/>
          </p:cNvSpPr>
          <p:nvPr>
            <p:ph type="title" idx="4294967295"/>
          </p:nvPr>
        </p:nvSpPr>
        <p:spPr>
          <a:xfrm>
            <a:off x="1943100" y="212239"/>
            <a:ext cx="7467600" cy="785813"/>
          </a:xfrm>
        </p:spPr>
        <p:txBody>
          <a:bodyPr>
            <a:normAutofit/>
          </a:bodyPr>
          <a:lstStyle/>
          <a:p>
            <a:pPr algn="ctr"/>
            <a:r>
              <a:rPr lang="en-IN" sz="3200" b="1" dirty="0">
                <a:solidFill>
                  <a:schemeClr val="accent1">
                    <a:lumMod val="75000"/>
                  </a:schemeClr>
                </a:solidFill>
                <a:latin typeface="Times New Roman" pitchFamily="18" charset="0"/>
                <a:cs typeface="Times New Roman" pitchFamily="18" charset="0"/>
              </a:rPr>
              <a:t>Requirements</a:t>
            </a:r>
          </a:p>
        </p:txBody>
      </p:sp>
      <p:sp>
        <p:nvSpPr>
          <p:cNvPr id="3" name="Content Placeholder 2"/>
          <p:cNvSpPr>
            <a:spLocks noGrp="1"/>
          </p:cNvSpPr>
          <p:nvPr>
            <p:ph idx="4294967295"/>
          </p:nvPr>
        </p:nvSpPr>
        <p:spPr>
          <a:xfrm>
            <a:off x="476739" y="1075563"/>
            <a:ext cx="11353800" cy="5245100"/>
          </a:xfrm>
        </p:spPr>
        <p:txBody>
          <a:bodyPr>
            <a:normAutofit/>
          </a:bodyPr>
          <a:lstStyle/>
          <a:p>
            <a:pPr algn="just">
              <a:buNone/>
            </a:pPr>
            <a:r>
              <a:rPr lang="en-IN" sz="2000" dirty="0"/>
              <a:t>A. Software requirements: </a:t>
            </a:r>
          </a:p>
          <a:p>
            <a:pPr algn="just"/>
            <a:r>
              <a:rPr lang="en-IN" sz="2000" dirty="0"/>
              <a:t>   V S STUDIO     </a:t>
            </a:r>
          </a:p>
          <a:p>
            <a:pPr algn="just"/>
            <a:r>
              <a:rPr lang="en-IN" sz="2000" dirty="0"/>
              <a:t>   MySQL Server    </a:t>
            </a:r>
          </a:p>
          <a:p>
            <a:pPr algn="just"/>
            <a:r>
              <a:rPr lang="en-IN" sz="2000" dirty="0"/>
              <a:t>   Postman   </a:t>
            </a:r>
          </a:p>
          <a:p>
            <a:pPr algn="just"/>
            <a:r>
              <a:rPr lang="en-IN" sz="2000" dirty="0"/>
              <a:t>   Angular CLI</a:t>
            </a:r>
          </a:p>
          <a:p>
            <a:pPr algn="just">
              <a:buNone/>
            </a:pPr>
            <a:endParaRPr lang="en-IN" dirty="0"/>
          </a:p>
          <a:p>
            <a:pPr algn="just">
              <a:buNone/>
            </a:pPr>
            <a:r>
              <a:rPr lang="en-IN" sz="2000" dirty="0"/>
              <a:t>B. Hardware requirements:         </a:t>
            </a:r>
          </a:p>
          <a:p>
            <a:pPr algn="just"/>
            <a:r>
              <a:rPr lang="en-US" dirty="0">
                <a:effectLst/>
                <a:latin typeface="Times New Roman" panose="02020603050405020304" pitchFamily="18" charset="0"/>
                <a:ea typeface="Wingdings" panose="05000000000000000000" pitchFamily="2" charset="2"/>
                <a:cs typeface="Wingdings" panose="05000000000000000000" pitchFamily="2" charset="2"/>
              </a:rPr>
              <a:t> Processor : Intel Core i5</a:t>
            </a:r>
            <a:endParaRPr lang="en-IN" dirty="0">
              <a:effectLst/>
              <a:latin typeface="Times New Roman" panose="02020603050405020304" pitchFamily="18" charset="0"/>
              <a:ea typeface="Wingdings" panose="05000000000000000000" pitchFamily="2" charset="2"/>
              <a:cs typeface="Wingdings" panose="05000000000000000000" pitchFamily="2" charset="2"/>
            </a:endParaRPr>
          </a:p>
          <a:p>
            <a:pPr lvl="0">
              <a:spcBef>
                <a:spcPts val="910"/>
              </a:spcBef>
              <a:spcAft>
                <a:spcPts val="0"/>
              </a:spcAft>
              <a:buSzPts val="1200"/>
              <a:tabLst>
                <a:tab pos="1373505" algn="l"/>
                <a:tab pos="1374140" algn="l"/>
              </a:tabLst>
            </a:pPr>
            <a:r>
              <a:rPr lang="en-US" dirty="0">
                <a:effectLst/>
                <a:latin typeface="Times New Roman" panose="02020603050405020304" pitchFamily="18" charset="0"/>
                <a:ea typeface="Wingdings" panose="05000000000000000000" pitchFamily="2" charset="2"/>
                <a:cs typeface="Wingdings" panose="05000000000000000000" pitchFamily="2" charset="2"/>
              </a:rPr>
              <a:t>RAM : 8GB</a:t>
            </a:r>
            <a:endParaRPr lang="en-IN" dirty="0">
              <a:effectLst/>
              <a:latin typeface="Times New Roman" panose="02020603050405020304" pitchFamily="18" charset="0"/>
              <a:ea typeface="Wingdings" panose="05000000000000000000" pitchFamily="2" charset="2"/>
              <a:cs typeface="Wingdings" panose="05000000000000000000" pitchFamily="2" charset="2"/>
            </a:endParaRPr>
          </a:p>
          <a:p>
            <a:pPr lvl="0">
              <a:spcBef>
                <a:spcPts val="925"/>
              </a:spcBef>
              <a:spcAft>
                <a:spcPts val="0"/>
              </a:spcAft>
              <a:buSzPts val="1200"/>
              <a:tabLst>
                <a:tab pos="1373505" algn="l"/>
                <a:tab pos="1374140" algn="l"/>
              </a:tabLst>
            </a:pPr>
            <a:r>
              <a:rPr lang="en-US" dirty="0">
                <a:effectLst/>
                <a:latin typeface="Times New Roman" panose="02020603050405020304" pitchFamily="18" charset="0"/>
                <a:ea typeface="Wingdings" panose="05000000000000000000" pitchFamily="2" charset="2"/>
                <a:cs typeface="Wingdings" panose="05000000000000000000" pitchFamily="2" charset="2"/>
              </a:rPr>
              <a:t>Hard Disk:1TB</a:t>
            </a:r>
            <a:endParaRPr lang="en-IN" dirty="0">
              <a:effectLst/>
              <a:latin typeface="Times New Roman" panose="02020603050405020304" pitchFamily="18" charset="0"/>
              <a:ea typeface="Wingdings" panose="05000000000000000000" pitchFamily="2" charset="2"/>
              <a:cs typeface="Wingdings" panose="05000000000000000000" pitchFamily="2" charset="2"/>
            </a:endParaRPr>
          </a:p>
          <a:p>
            <a:pPr algn="just"/>
            <a:endParaRPr lang="en-IN" sz="2000" b="0" i="0" dirty="0">
              <a:solidFill>
                <a:srgbClr val="333333"/>
              </a:solidFill>
              <a:effectLst/>
            </a:endParaRPr>
          </a:p>
          <a:p>
            <a:pPr algn="just">
              <a:buFont typeface="Arial" panose="020B0604020202020204" pitchFamily="34" charset="0"/>
              <a:buChar char="•"/>
            </a:pPr>
            <a:endParaRPr lang="en-US" sz="1200" b="0" i="0" dirty="0">
              <a:solidFill>
                <a:srgbClr val="333333"/>
              </a:solidFill>
              <a:effectLst/>
              <a:latin typeface="source sans pro" panose="020B0503030403020204" pitchFamily="34" charset="0"/>
            </a:endParaRPr>
          </a:p>
          <a:p>
            <a:pPr marL="0" indent="0">
              <a:lnSpc>
                <a:spcPct val="150000"/>
              </a:lnSpc>
              <a:buNone/>
            </a:pPr>
            <a:endParaRPr lang="en-IN" sz="1800" b="1" dirty="0">
              <a:solidFill>
                <a:schemeClr val="tx1">
                  <a:lumMod val="75000"/>
                  <a:lumOff val="25000"/>
                </a:schemeClr>
              </a:solidFill>
              <a:latin typeface="Times New Roman" pitchFamily="18" charset="0"/>
              <a:cs typeface="Times New Roman" pitchFamily="18" charset="0"/>
            </a:endParaRPr>
          </a:p>
        </p:txBody>
      </p:sp>
      <p:cxnSp>
        <p:nvCxnSpPr>
          <p:cNvPr id="6" name="Straight Connector 5">
            <a:extLst>
              <a:ext uri="{FF2B5EF4-FFF2-40B4-BE49-F238E27FC236}">
                <a16:creationId xmlns:a16="http://schemas.microsoft.com/office/drawing/2014/main" id="{7CBB65E1-1581-8142-129E-E83F90244B68}"/>
              </a:ext>
            </a:extLst>
          </p:cNvPr>
          <p:cNvCxnSpPr>
            <a:cxnSpLocks/>
          </p:cNvCxnSpPr>
          <p:nvPr/>
        </p:nvCxnSpPr>
        <p:spPr>
          <a:xfrm flipH="1">
            <a:off x="476739" y="766093"/>
            <a:ext cx="11457354" cy="70339"/>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9">
            <a:extLst>
              <a:ext uri="{FF2B5EF4-FFF2-40B4-BE49-F238E27FC236}">
                <a16:creationId xmlns:a16="http://schemas.microsoft.com/office/drawing/2014/main" id="{1E902A54-366F-CF55-2FF2-33CD407C12F4}"/>
              </a:ext>
            </a:extLst>
          </p:cNvPr>
          <p:cNvGraphicFramePr>
            <a:graphicFrameLocks noGrp="1"/>
          </p:cNvGraphicFramePr>
          <p:nvPr>
            <p:extLst>
              <p:ext uri="{D42A27DB-BD31-4B8C-83A1-F6EECF244321}">
                <p14:modId xmlns:p14="http://schemas.microsoft.com/office/powerpoint/2010/main" val="2163413408"/>
              </p:ext>
            </p:extLst>
          </p:nvPr>
        </p:nvGraphicFramePr>
        <p:xfrm>
          <a:off x="4084917" y="6257365"/>
          <a:ext cx="4512236" cy="421341"/>
        </p:xfrm>
        <a:graphic>
          <a:graphicData uri="http://schemas.openxmlformats.org/drawingml/2006/table">
            <a:tbl>
              <a:tblPr firstRow="1" bandRow="1">
                <a:tableStyleId>{7DF18680-E054-41AD-8BC1-D1AEF772440D}</a:tableStyleId>
              </a:tblPr>
              <a:tblGrid>
                <a:gridCol w="4512236">
                  <a:extLst>
                    <a:ext uri="{9D8B030D-6E8A-4147-A177-3AD203B41FA5}">
                      <a16:colId xmlns:a16="http://schemas.microsoft.com/office/drawing/2014/main" val="2726183518"/>
                    </a:ext>
                  </a:extLst>
                </a:gridCol>
              </a:tblGrid>
              <a:tr h="421341">
                <a:tc>
                  <a:txBody>
                    <a:bodyPr/>
                    <a:lstStyle/>
                    <a:p>
                      <a:r>
                        <a:rPr lang="en-IN" dirty="0"/>
                        <a:t>ENTITY RELATIONSHIP DIAGRAM</a:t>
                      </a:r>
                    </a:p>
                  </a:txBody>
                  <a:tcPr/>
                </a:tc>
                <a:extLst>
                  <a:ext uri="{0D108BD9-81ED-4DB2-BD59-A6C34878D82A}">
                    <a16:rowId xmlns:a16="http://schemas.microsoft.com/office/drawing/2014/main" val="2623893940"/>
                  </a:ext>
                </a:extLst>
              </a:tr>
            </a:tbl>
          </a:graphicData>
        </a:graphic>
      </p:graphicFrame>
      <p:pic>
        <p:nvPicPr>
          <p:cNvPr id="3" name="Picture 2">
            <a:extLst>
              <a:ext uri="{FF2B5EF4-FFF2-40B4-BE49-F238E27FC236}">
                <a16:creationId xmlns:a16="http://schemas.microsoft.com/office/drawing/2014/main" id="{75ACDC82-B933-F24C-3BC6-432AB50F13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720" y="868192"/>
            <a:ext cx="11749111" cy="5345725"/>
          </a:xfrm>
          <a:prstGeom prst="rect">
            <a:avLst/>
          </a:prstGeom>
        </p:spPr>
      </p:pic>
      <p:cxnSp>
        <p:nvCxnSpPr>
          <p:cNvPr id="4" name="Straight Connector 3">
            <a:extLst>
              <a:ext uri="{FF2B5EF4-FFF2-40B4-BE49-F238E27FC236}">
                <a16:creationId xmlns:a16="http://schemas.microsoft.com/office/drawing/2014/main" id="{FF12FD1A-989C-B3A7-34BF-469E7CBC7C69}"/>
              </a:ext>
            </a:extLst>
          </p:cNvPr>
          <p:cNvCxnSpPr>
            <a:cxnSpLocks/>
          </p:cNvCxnSpPr>
          <p:nvPr/>
        </p:nvCxnSpPr>
        <p:spPr>
          <a:xfrm flipH="1">
            <a:off x="209720" y="766350"/>
            <a:ext cx="11433909" cy="35169"/>
          </a:xfrm>
          <a:prstGeom prst="line">
            <a:avLst/>
          </a:prstGeom>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4153837-AF58-71D6-85E7-1C5D5514AFA7}"/>
              </a:ext>
            </a:extLst>
          </p:cNvPr>
          <p:cNvSpPr txBox="1"/>
          <p:nvPr/>
        </p:nvSpPr>
        <p:spPr>
          <a:xfrm>
            <a:off x="4784970" y="246795"/>
            <a:ext cx="6099906" cy="523220"/>
          </a:xfrm>
          <a:prstGeom prst="rect">
            <a:avLst/>
          </a:prstGeom>
          <a:noFill/>
        </p:spPr>
        <p:txBody>
          <a:bodyPr wrap="square">
            <a:spAutoFit/>
          </a:bodyPr>
          <a:lstStyle/>
          <a:p>
            <a:r>
              <a:rPr lang="en-IN" sz="2800" b="1" dirty="0">
                <a:solidFill>
                  <a:schemeClr val="accent1">
                    <a:lumMod val="75000"/>
                  </a:schemeClr>
                </a:solidFill>
                <a:latin typeface="Times New Roman" pitchFamily="18" charset="0"/>
                <a:cs typeface="Times New Roman" pitchFamily="18" charset="0"/>
              </a:rPr>
              <a:t>SYSTEM</a:t>
            </a:r>
            <a:r>
              <a:rPr lang="en-IN" b="1" dirty="0">
                <a:solidFill>
                  <a:schemeClr val="accent1">
                    <a:lumMod val="75000"/>
                  </a:schemeClr>
                </a:solidFill>
                <a:latin typeface="Times New Roman" pitchFamily="18" charset="0"/>
                <a:cs typeface="Times New Roman" pitchFamily="18" charset="0"/>
              </a:rPr>
              <a:t> </a:t>
            </a:r>
            <a:r>
              <a:rPr lang="en-IN" sz="2800" b="1" dirty="0">
                <a:solidFill>
                  <a:schemeClr val="accent1">
                    <a:lumMod val="75000"/>
                  </a:schemeClr>
                </a:solidFill>
                <a:latin typeface="Times New Roman" pitchFamily="18" charset="0"/>
                <a:cs typeface="Times New Roman" pitchFamily="18" charset="0"/>
              </a:rPr>
              <a:t>DESIGN</a:t>
            </a:r>
          </a:p>
        </p:txBody>
      </p:sp>
      <p:pic>
        <p:nvPicPr>
          <p:cNvPr id="10" name="Picture 2" descr="RNSIT | Bangalore | Facebook">
            <a:extLst>
              <a:ext uri="{FF2B5EF4-FFF2-40B4-BE49-F238E27FC236}">
                <a16:creationId xmlns:a16="http://schemas.microsoft.com/office/drawing/2014/main" id="{607945FA-7056-E2FF-999F-2FC82C4A48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778" y="62373"/>
            <a:ext cx="799573" cy="54843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About VTU – Visvesvaraya Technological University">
            <a:extLst>
              <a:ext uri="{FF2B5EF4-FFF2-40B4-BE49-F238E27FC236}">
                <a16:creationId xmlns:a16="http://schemas.microsoft.com/office/drawing/2014/main" id="{94050E16-7411-F0B7-DD13-AFC01BA0E3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39844" y="-22594"/>
            <a:ext cx="1061385" cy="613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470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191BEFD-3C2D-5709-E836-FD309EAF40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2486" y="875323"/>
            <a:ext cx="10200936" cy="5072185"/>
          </a:xfrm>
          <a:prstGeom prst="rect">
            <a:avLst/>
          </a:prstGeom>
        </p:spPr>
      </p:pic>
      <p:sp>
        <p:nvSpPr>
          <p:cNvPr id="4" name="TextBox 3">
            <a:extLst>
              <a:ext uri="{FF2B5EF4-FFF2-40B4-BE49-F238E27FC236}">
                <a16:creationId xmlns:a16="http://schemas.microsoft.com/office/drawing/2014/main" id="{B634F763-1984-C363-F4F4-E418A27FFAEB}"/>
              </a:ext>
            </a:extLst>
          </p:cNvPr>
          <p:cNvSpPr txBox="1"/>
          <p:nvPr/>
        </p:nvSpPr>
        <p:spPr>
          <a:xfrm>
            <a:off x="3785624" y="177707"/>
            <a:ext cx="6099906" cy="1077218"/>
          </a:xfrm>
          <a:prstGeom prst="rect">
            <a:avLst/>
          </a:prstGeom>
          <a:noFill/>
        </p:spPr>
        <p:txBody>
          <a:bodyPr wrap="square">
            <a:spAutoFit/>
          </a:bodyPr>
          <a:lstStyle/>
          <a:p>
            <a:r>
              <a:rPr lang="en-IN" sz="2800" dirty="0">
                <a:solidFill>
                  <a:schemeClr val="accent1">
                    <a:lumMod val="75000"/>
                  </a:schemeClr>
                </a:solidFill>
                <a:latin typeface="Times New Roman" pitchFamily="18" charset="0"/>
                <a:cs typeface="Times New Roman" pitchFamily="18" charset="0"/>
              </a:rPr>
              <a:t>SCHEMA DIAGRAM</a:t>
            </a:r>
          </a:p>
          <a:p>
            <a:endParaRPr lang="en-IN" sz="3600" dirty="0"/>
          </a:p>
        </p:txBody>
      </p:sp>
      <p:cxnSp>
        <p:nvCxnSpPr>
          <p:cNvPr id="5" name="Straight Connector 4">
            <a:extLst>
              <a:ext uri="{FF2B5EF4-FFF2-40B4-BE49-F238E27FC236}">
                <a16:creationId xmlns:a16="http://schemas.microsoft.com/office/drawing/2014/main" id="{455F3154-03B3-7573-322A-474515FEE37C}"/>
              </a:ext>
            </a:extLst>
          </p:cNvPr>
          <p:cNvCxnSpPr>
            <a:cxnSpLocks/>
          </p:cNvCxnSpPr>
          <p:nvPr/>
        </p:nvCxnSpPr>
        <p:spPr>
          <a:xfrm flipH="1">
            <a:off x="367323" y="690171"/>
            <a:ext cx="11457354" cy="70339"/>
          </a:xfrm>
          <a:prstGeom prst="line">
            <a:avLst/>
          </a:prstGeom>
        </p:spPr>
        <p:style>
          <a:lnRef idx="1">
            <a:schemeClr val="accent1"/>
          </a:lnRef>
          <a:fillRef idx="0">
            <a:schemeClr val="accent1"/>
          </a:fillRef>
          <a:effectRef idx="0">
            <a:schemeClr val="accent1"/>
          </a:effectRef>
          <a:fontRef idx="minor">
            <a:schemeClr val="tx1"/>
          </a:fontRef>
        </p:style>
      </p:cxnSp>
      <p:pic>
        <p:nvPicPr>
          <p:cNvPr id="6" name="Picture 2" descr="RNSIT | Bangalore | Facebook">
            <a:extLst>
              <a:ext uri="{FF2B5EF4-FFF2-40B4-BE49-F238E27FC236}">
                <a16:creationId xmlns:a16="http://schemas.microsoft.com/office/drawing/2014/main" id="{1FFF75E9-B4A7-0A86-0BAA-A2A02C6BE2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778" y="62373"/>
            <a:ext cx="799573" cy="54843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About VTU – Visvesvaraya Technological University">
            <a:extLst>
              <a:ext uri="{FF2B5EF4-FFF2-40B4-BE49-F238E27FC236}">
                <a16:creationId xmlns:a16="http://schemas.microsoft.com/office/drawing/2014/main" id="{2EE66C41-3030-A594-87BE-1D41B6D706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63292" y="34815"/>
            <a:ext cx="1061385" cy="6463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5779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FED1F3BB-24CC-7408-9AD6-37E0F3F9C147}"/>
              </a:ext>
            </a:extLst>
          </p:cNvPr>
          <p:cNvCxnSpPr>
            <a:cxnSpLocks/>
          </p:cNvCxnSpPr>
          <p:nvPr/>
        </p:nvCxnSpPr>
        <p:spPr>
          <a:xfrm flipH="1">
            <a:off x="367323" y="681147"/>
            <a:ext cx="11457354" cy="70339"/>
          </a:xfrm>
          <a:prstGeom prst="line">
            <a:avLst/>
          </a:prstGeom>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4ED9FC3-383E-1510-A83E-4C8D88DAD46D}"/>
              </a:ext>
            </a:extLst>
          </p:cNvPr>
          <p:cNvSpPr txBox="1"/>
          <p:nvPr/>
        </p:nvSpPr>
        <p:spPr>
          <a:xfrm>
            <a:off x="3512086" y="157927"/>
            <a:ext cx="6099906" cy="523220"/>
          </a:xfrm>
          <a:prstGeom prst="rect">
            <a:avLst/>
          </a:prstGeom>
          <a:noFill/>
        </p:spPr>
        <p:txBody>
          <a:bodyPr wrap="square">
            <a:spAutoFit/>
          </a:bodyPr>
          <a:lstStyle/>
          <a:p>
            <a:r>
              <a:rPr lang="en-IN" sz="2800" dirty="0">
                <a:solidFill>
                  <a:schemeClr val="accent1">
                    <a:lumMod val="75000"/>
                  </a:schemeClr>
                </a:solidFill>
                <a:latin typeface="Times New Roman" pitchFamily="18" charset="0"/>
                <a:cs typeface="Times New Roman" pitchFamily="18" charset="0"/>
              </a:rPr>
              <a:t>          SNAP SHOTS</a:t>
            </a:r>
          </a:p>
        </p:txBody>
      </p:sp>
      <p:pic>
        <p:nvPicPr>
          <p:cNvPr id="4" name="Picture 2" descr="RNSIT | Bangalore | Facebook">
            <a:extLst>
              <a:ext uri="{FF2B5EF4-FFF2-40B4-BE49-F238E27FC236}">
                <a16:creationId xmlns:a16="http://schemas.microsoft.com/office/drawing/2014/main" id="{19B51493-29AA-1C48-756F-0EFE152FCA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7778" y="62373"/>
            <a:ext cx="799573" cy="54843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bout VTU – Visvesvaraya Technological University">
            <a:extLst>
              <a:ext uri="{FF2B5EF4-FFF2-40B4-BE49-F238E27FC236}">
                <a16:creationId xmlns:a16="http://schemas.microsoft.com/office/drawing/2014/main" id="{C8A8F780-DCBA-FB2A-AA68-581E81C8BB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63292" y="34815"/>
            <a:ext cx="1061385" cy="64633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D6AEE05-AD1E-37D5-A28B-5FAC11BF39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821827"/>
            <a:ext cx="12192000" cy="5774358"/>
          </a:xfrm>
          <a:prstGeom prst="rect">
            <a:avLst/>
          </a:prstGeom>
        </p:spPr>
      </p:pic>
    </p:spTree>
    <p:extLst>
      <p:ext uri="{BB962C8B-B14F-4D97-AF65-F5344CB8AC3E}">
        <p14:creationId xmlns:p14="http://schemas.microsoft.com/office/powerpoint/2010/main" val="342968103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1761</TotalTime>
  <Words>900</Words>
  <Application>Microsoft Office PowerPoint</Application>
  <PresentationFormat>Widescreen</PresentationFormat>
  <Paragraphs>90</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Arial</vt:lpstr>
      <vt:lpstr>Gill Sans MT</vt:lpstr>
      <vt:lpstr>source sans pro</vt:lpstr>
      <vt:lpstr>Symbol</vt:lpstr>
      <vt:lpstr>Times New Roman</vt:lpstr>
      <vt:lpstr>Wingdings</vt:lpstr>
      <vt:lpstr>Gallery</vt:lpstr>
      <vt:lpstr>                  R.N.S INSTITUTE  OF TECHNOLOGY                           </vt:lpstr>
      <vt:lpstr>PowerPoint Presentation</vt:lpstr>
      <vt:lpstr>PowerPoint Presentation</vt:lpstr>
      <vt:lpstr>PowerPoint Presentation</vt:lpstr>
      <vt:lpstr>PowerPoint Presentation</vt:lpstr>
      <vt:lpstr>Requirements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RNS INSTITUTE  OF TECHNOLOGY                           BENGALURU-98</dc:title>
  <dc:creator>1RN20IS110_Prajwal M</dc:creator>
  <cp:lastModifiedBy>Prajwal B P Barlaya</cp:lastModifiedBy>
  <cp:revision>32</cp:revision>
  <dcterms:created xsi:type="dcterms:W3CDTF">2022-12-06T13:58:09Z</dcterms:created>
  <dcterms:modified xsi:type="dcterms:W3CDTF">2023-01-25T15:30:05Z</dcterms:modified>
</cp:coreProperties>
</file>

<file path=docProps/thumbnail.jpeg>
</file>